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84" r:id="rId30"/>
    <p:sldId id="285" r:id="rId31"/>
    <p:sldId id="288" r:id="rId32"/>
    <p:sldId id="289" r:id="rId33"/>
    <p:sldId id="286" r:id="rId34"/>
    <p:sldId id="287" r:id="rId35"/>
    <p:sldId id="290" r:id="rId36"/>
    <p:sldId id="291" r:id="rId37"/>
    <p:sldId id="292" r:id="rId38"/>
    <p:sldId id="293" r:id="rId39"/>
    <p:sldId id="294" r:id="rId40"/>
    <p:sldId id="301" r:id="rId41"/>
    <p:sldId id="303" r:id="rId42"/>
    <p:sldId id="304" r:id="rId43"/>
    <p:sldId id="307" r:id="rId44"/>
    <p:sldId id="308" r:id="rId45"/>
    <p:sldId id="309" r:id="rId46"/>
    <p:sldId id="310" r:id="rId47"/>
    <p:sldId id="305" r:id="rId48"/>
    <p:sldId id="306" r:id="rId49"/>
    <p:sldId id="295" r:id="rId50"/>
    <p:sldId id="296" r:id="rId51"/>
    <p:sldId id="297" r:id="rId52"/>
    <p:sldId id="298" r:id="rId53"/>
    <p:sldId id="299" r:id="rId54"/>
    <p:sldId id="300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17B24-217B-4B45-809E-6AAF5A808D9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A77C93-3ADF-4AC7-8743-12D730BF995A}">
      <dgm:prSet/>
      <dgm:spPr/>
      <dgm:t>
        <a:bodyPr/>
        <a:lstStyle/>
        <a:p>
          <a:pPr algn="just"/>
          <a:r>
            <a:rPr lang="ru-RU"/>
            <a:t>«</a:t>
          </a:r>
          <a:r>
            <a:rPr lang="en-US"/>
            <a:t>test</a:t>
          </a:r>
          <a:r>
            <a:rPr lang="ru-RU"/>
            <a:t>1.</a:t>
          </a:r>
          <a:r>
            <a:rPr lang="en-US"/>
            <a:t>py</a:t>
          </a:r>
          <a:r>
            <a:rPr lang="ru-RU"/>
            <a:t>» – тестирование «</a:t>
          </a:r>
          <a:r>
            <a:rPr lang="en-US"/>
            <a:t>GET</a:t>
          </a:r>
          <a:r>
            <a:rPr lang="ru-RU"/>
            <a:t>» и «</a:t>
          </a:r>
          <a:r>
            <a:rPr lang="en-US"/>
            <a:t>PUT</a:t>
          </a:r>
          <a:r>
            <a:rPr lang="ru-RU"/>
            <a:t>» запросов с нагрузкой на «</a:t>
          </a:r>
          <a:r>
            <a:rPr lang="en-US"/>
            <a:t>CPU</a:t>
          </a:r>
          <a:r>
            <a:rPr lang="ru-RU"/>
            <a:t>» до 60%;</a:t>
          </a:r>
          <a:endParaRPr lang="en-US"/>
        </a:p>
      </dgm:t>
    </dgm:pt>
    <dgm:pt modelId="{4092C1AF-B4AC-4ADC-A729-60A8410D2B07}" type="parTrans" cxnId="{35AFF637-D091-43B9-BBCB-327A2CC03772}">
      <dgm:prSet/>
      <dgm:spPr/>
      <dgm:t>
        <a:bodyPr/>
        <a:lstStyle/>
        <a:p>
          <a:endParaRPr lang="en-US"/>
        </a:p>
      </dgm:t>
    </dgm:pt>
    <dgm:pt modelId="{115A3ACD-6729-4BF6-A639-0B1F1C1062AA}" type="sibTrans" cxnId="{35AFF637-D091-43B9-BBCB-327A2CC03772}">
      <dgm:prSet/>
      <dgm:spPr/>
      <dgm:t>
        <a:bodyPr/>
        <a:lstStyle/>
        <a:p>
          <a:endParaRPr lang="en-US"/>
        </a:p>
      </dgm:t>
    </dgm:pt>
    <dgm:pt modelId="{B64F7D5C-1C1B-4AB7-864D-52AE1F15C3ED}">
      <dgm:prSet/>
      <dgm:spPr/>
      <dgm:t>
        <a:bodyPr/>
        <a:lstStyle/>
        <a:p>
          <a:pPr algn="just"/>
          <a:r>
            <a:rPr lang="ru-RU"/>
            <a:t>«</a:t>
          </a:r>
          <a:r>
            <a:rPr lang="en-US"/>
            <a:t>test</a:t>
          </a:r>
          <a:r>
            <a:rPr lang="ru-RU"/>
            <a:t>2.</a:t>
          </a:r>
          <a:r>
            <a:rPr lang="en-US"/>
            <a:t>py</a:t>
          </a:r>
          <a:r>
            <a:rPr lang="ru-RU"/>
            <a:t>» – тестирование «</a:t>
          </a:r>
          <a:r>
            <a:rPr lang="en-US"/>
            <a:t>GET</a:t>
          </a:r>
          <a:r>
            <a:rPr lang="ru-RU"/>
            <a:t>», «</a:t>
          </a:r>
          <a:r>
            <a:rPr lang="en-US"/>
            <a:t>PUT</a:t>
          </a:r>
          <a:r>
            <a:rPr lang="ru-RU"/>
            <a:t>» и «</a:t>
          </a:r>
          <a:r>
            <a:rPr lang="en-US"/>
            <a:t>POST</a:t>
          </a:r>
          <a:r>
            <a:rPr lang="ru-RU"/>
            <a:t>» запросов;</a:t>
          </a:r>
          <a:endParaRPr lang="en-US"/>
        </a:p>
      </dgm:t>
    </dgm:pt>
    <dgm:pt modelId="{60B21259-2BBC-43D4-B8EB-727A1487E643}" type="parTrans" cxnId="{CE3F1F87-D71C-44F5-A934-09ABEFF2AFE9}">
      <dgm:prSet/>
      <dgm:spPr/>
      <dgm:t>
        <a:bodyPr/>
        <a:lstStyle/>
        <a:p>
          <a:endParaRPr lang="en-US"/>
        </a:p>
      </dgm:t>
    </dgm:pt>
    <dgm:pt modelId="{886FD1A5-502A-4FF7-9991-41C19152E96A}" type="sibTrans" cxnId="{CE3F1F87-D71C-44F5-A934-09ABEFF2AFE9}">
      <dgm:prSet/>
      <dgm:spPr/>
      <dgm:t>
        <a:bodyPr/>
        <a:lstStyle/>
        <a:p>
          <a:endParaRPr lang="en-US"/>
        </a:p>
      </dgm:t>
    </dgm:pt>
    <dgm:pt modelId="{463A9060-718B-4FA3-8F75-E2F27CE9A775}">
      <dgm:prSet/>
      <dgm:spPr/>
      <dgm:t>
        <a:bodyPr/>
        <a:lstStyle/>
        <a:p>
          <a:pPr algn="just"/>
          <a:r>
            <a:rPr lang="ru-RU"/>
            <a:t>«</a:t>
          </a:r>
          <a:r>
            <a:rPr lang="en-US"/>
            <a:t>test</a:t>
          </a:r>
          <a:r>
            <a:rPr lang="ru-RU"/>
            <a:t>3.</a:t>
          </a:r>
          <a:r>
            <a:rPr lang="en-US"/>
            <a:t>py</a:t>
          </a:r>
          <a:r>
            <a:rPr lang="ru-RU"/>
            <a:t>» – тестирование «</a:t>
          </a:r>
          <a:r>
            <a:rPr lang="en-US"/>
            <a:t>GET</a:t>
          </a:r>
          <a:r>
            <a:rPr lang="ru-RU"/>
            <a:t>», «</a:t>
          </a:r>
          <a:r>
            <a:rPr lang="en-US"/>
            <a:t>PUT</a:t>
          </a:r>
          <a:r>
            <a:rPr lang="ru-RU"/>
            <a:t>» и «</a:t>
          </a:r>
          <a:r>
            <a:rPr lang="en-US"/>
            <a:t>POST</a:t>
          </a:r>
          <a:r>
            <a:rPr lang="ru-RU"/>
            <a:t>» запросов с нагрузкой на «</a:t>
          </a:r>
          <a:r>
            <a:rPr lang="en-US"/>
            <a:t>CPU</a:t>
          </a:r>
          <a:r>
            <a:rPr lang="ru-RU"/>
            <a:t>» от 90% до 100%.</a:t>
          </a:r>
          <a:endParaRPr lang="en-US"/>
        </a:p>
      </dgm:t>
    </dgm:pt>
    <dgm:pt modelId="{8A5988A4-9C5F-4F1B-A373-501ABBC434FC}" type="parTrans" cxnId="{95AE1F1A-E25E-4ABF-A251-1F67662060DA}">
      <dgm:prSet/>
      <dgm:spPr/>
      <dgm:t>
        <a:bodyPr/>
        <a:lstStyle/>
        <a:p>
          <a:endParaRPr lang="en-US"/>
        </a:p>
      </dgm:t>
    </dgm:pt>
    <dgm:pt modelId="{EDB651F0-BC20-4556-A0E4-26304AB7B64D}" type="sibTrans" cxnId="{95AE1F1A-E25E-4ABF-A251-1F67662060DA}">
      <dgm:prSet/>
      <dgm:spPr/>
      <dgm:t>
        <a:bodyPr/>
        <a:lstStyle/>
        <a:p>
          <a:endParaRPr lang="en-US"/>
        </a:p>
      </dgm:t>
    </dgm:pt>
    <dgm:pt modelId="{043D5BE6-22A5-4CD5-A0F4-826243BB1FF6}" type="pres">
      <dgm:prSet presAssocID="{5E917B24-217B-4B45-809E-6AAF5A808D9C}" presName="vert0" presStyleCnt="0">
        <dgm:presLayoutVars>
          <dgm:dir/>
          <dgm:animOne val="branch"/>
          <dgm:animLvl val="lvl"/>
        </dgm:presLayoutVars>
      </dgm:prSet>
      <dgm:spPr/>
    </dgm:pt>
    <dgm:pt modelId="{DD2D4266-7E09-4993-A2F4-325554EA21FA}" type="pres">
      <dgm:prSet presAssocID="{5DA77C93-3ADF-4AC7-8743-12D730BF995A}" presName="thickLine" presStyleLbl="alignNode1" presStyleIdx="0" presStyleCnt="3"/>
      <dgm:spPr/>
    </dgm:pt>
    <dgm:pt modelId="{27CEF911-8174-4E86-80F1-248B9D17A3B8}" type="pres">
      <dgm:prSet presAssocID="{5DA77C93-3ADF-4AC7-8743-12D730BF995A}" presName="horz1" presStyleCnt="0"/>
      <dgm:spPr/>
    </dgm:pt>
    <dgm:pt modelId="{33AB09BF-2FBC-4220-836E-37961941C02D}" type="pres">
      <dgm:prSet presAssocID="{5DA77C93-3ADF-4AC7-8743-12D730BF995A}" presName="tx1" presStyleLbl="revTx" presStyleIdx="0" presStyleCnt="3"/>
      <dgm:spPr/>
    </dgm:pt>
    <dgm:pt modelId="{F36E0B07-940B-414A-B671-7DEE287ACE5C}" type="pres">
      <dgm:prSet presAssocID="{5DA77C93-3ADF-4AC7-8743-12D730BF995A}" presName="vert1" presStyleCnt="0"/>
      <dgm:spPr/>
    </dgm:pt>
    <dgm:pt modelId="{3AF1EFBB-195B-40F0-9258-4AD454A812F5}" type="pres">
      <dgm:prSet presAssocID="{B64F7D5C-1C1B-4AB7-864D-52AE1F15C3ED}" presName="thickLine" presStyleLbl="alignNode1" presStyleIdx="1" presStyleCnt="3"/>
      <dgm:spPr/>
    </dgm:pt>
    <dgm:pt modelId="{C44F22AF-0610-48B5-8CD3-4822DD437F10}" type="pres">
      <dgm:prSet presAssocID="{B64F7D5C-1C1B-4AB7-864D-52AE1F15C3ED}" presName="horz1" presStyleCnt="0"/>
      <dgm:spPr/>
    </dgm:pt>
    <dgm:pt modelId="{0840CDAD-EB56-4A13-B005-8C5CC4E9D9DE}" type="pres">
      <dgm:prSet presAssocID="{B64F7D5C-1C1B-4AB7-864D-52AE1F15C3ED}" presName="tx1" presStyleLbl="revTx" presStyleIdx="1" presStyleCnt="3"/>
      <dgm:spPr/>
    </dgm:pt>
    <dgm:pt modelId="{CC517963-3344-4A73-9875-DF404A6CD515}" type="pres">
      <dgm:prSet presAssocID="{B64F7D5C-1C1B-4AB7-864D-52AE1F15C3ED}" presName="vert1" presStyleCnt="0"/>
      <dgm:spPr/>
    </dgm:pt>
    <dgm:pt modelId="{5B4E7BD2-BF50-4FD9-A9D8-F615E77B7CF4}" type="pres">
      <dgm:prSet presAssocID="{463A9060-718B-4FA3-8F75-E2F27CE9A775}" presName="thickLine" presStyleLbl="alignNode1" presStyleIdx="2" presStyleCnt="3"/>
      <dgm:spPr/>
    </dgm:pt>
    <dgm:pt modelId="{BDE6F48B-FCB1-49E2-ADA9-28DEF1D7F19B}" type="pres">
      <dgm:prSet presAssocID="{463A9060-718B-4FA3-8F75-E2F27CE9A775}" presName="horz1" presStyleCnt="0"/>
      <dgm:spPr/>
    </dgm:pt>
    <dgm:pt modelId="{9CA81D27-C700-4C9F-9D7F-4AE3411AFE49}" type="pres">
      <dgm:prSet presAssocID="{463A9060-718B-4FA3-8F75-E2F27CE9A775}" presName="tx1" presStyleLbl="revTx" presStyleIdx="2" presStyleCnt="3"/>
      <dgm:spPr/>
    </dgm:pt>
    <dgm:pt modelId="{2E90B086-E0A7-438C-8D48-D1171F0DFCD4}" type="pres">
      <dgm:prSet presAssocID="{463A9060-718B-4FA3-8F75-E2F27CE9A775}" presName="vert1" presStyleCnt="0"/>
      <dgm:spPr/>
    </dgm:pt>
  </dgm:ptLst>
  <dgm:cxnLst>
    <dgm:cxn modelId="{95AE1F1A-E25E-4ABF-A251-1F67662060DA}" srcId="{5E917B24-217B-4B45-809E-6AAF5A808D9C}" destId="{463A9060-718B-4FA3-8F75-E2F27CE9A775}" srcOrd="2" destOrd="0" parTransId="{8A5988A4-9C5F-4F1B-A373-501ABBC434FC}" sibTransId="{EDB651F0-BC20-4556-A0E4-26304AB7B64D}"/>
    <dgm:cxn modelId="{35AFF637-D091-43B9-BBCB-327A2CC03772}" srcId="{5E917B24-217B-4B45-809E-6AAF5A808D9C}" destId="{5DA77C93-3ADF-4AC7-8743-12D730BF995A}" srcOrd="0" destOrd="0" parTransId="{4092C1AF-B4AC-4ADC-A729-60A8410D2B07}" sibTransId="{115A3ACD-6729-4BF6-A639-0B1F1C1062AA}"/>
    <dgm:cxn modelId="{A313344C-B0EE-41C4-9907-9092EFFF8F45}" type="presOf" srcId="{463A9060-718B-4FA3-8F75-E2F27CE9A775}" destId="{9CA81D27-C700-4C9F-9D7F-4AE3411AFE49}" srcOrd="0" destOrd="0" presId="urn:microsoft.com/office/officeart/2008/layout/LinedList"/>
    <dgm:cxn modelId="{CE3F1F87-D71C-44F5-A934-09ABEFF2AFE9}" srcId="{5E917B24-217B-4B45-809E-6AAF5A808D9C}" destId="{B64F7D5C-1C1B-4AB7-864D-52AE1F15C3ED}" srcOrd="1" destOrd="0" parTransId="{60B21259-2BBC-43D4-B8EB-727A1487E643}" sibTransId="{886FD1A5-502A-4FF7-9991-41C19152E96A}"/>
    <dgm:cxn modelId="{DD8804CC-5A9D-4F45-9E07-B633F4989B24}" type="presOf" srcId="{5E917B24-217B-4B45-809E-6AAF5A808D9C}" destId="{043D5BE6-22A5-4CD5-A0F4-826243BB1FF6}" srcOrd="0" destOrd="0" presId="urn:microsoft.com/office/officeart/2008/layout/LinedList"/>
    <dgm:cxn modelId="{3D2537F6-3CA8-46C6-96B9-E84D48613826}" type="presOf" srcId="{B64F7D5C-1C1B-4AB7-864D-52AE1F15C3ED}" destId="{0840CDAD-EB56-4A13-B005-8C5CC4E9D9DE}" srcOrd="0" destOrd="0" presId="urn:microsoft.com/office/officeart/2008/layout/LinedList"/>
    <dgm:cxn modelId="{6DFB99FC-0F6C-40A4-8613-8C07C8D09D3A}" type="presOf" srcId="{5DA77C93-3ADF-4AC7-8743-12D730BF995A}" destId="{33AB09BF-2FBC-4220-836E-37961941C02D}" srcOrd="0" destOrd="0" presId="urn:microsoft.com/office/officeart/2008/layout/LinedList"/>
    <dgm:cxn modelId="{68C46291-479E-4B32-AD16-8C0975216337}" type="presParOf" srcId="{043D5BE6-22A5-4CD5-A0F4-826243BB1FF6}" destId="{DD2D4266-7E09-4993-A2F4-325554EA21FA}" srcOrd="0" destOrd="0" presId="urn:microsoft.com/office/officeart/2008/layout/LinedList"/>
    <dgm:cxn modelId="{BB558C9D-94C1-433D-8D22-767ADD3A236E}" type="presParOf" srcId="{043D5BE6-22A5-4CD5-A0F4-826243BB1FF6}" destId="{27CEF911-8174-4E86-80F1-248B9D17A3B8}" srcOrd="1" destOrd="0" presId="urn:microsoft.com/office/officeart/2008/layout/LinedList"/>
    <dgm:cxn modelId="{22D76105-3C95-4A10-B02B-0A5BFB8C88BC}" type="presParOf" srcId="{27CEF911-8174-4E86-80F1-248B9D17A3B8}" destId="{33AB09BF-2FBC-4220-836E-37961941C02D}" srcOrd="0" destOrd="0" presId="urn:microsoft.com/office/officeart/2008/layout/LinedList"/>
    <dgm:cxn modelId="{5EDBA5D5-0C40-48ED-BD7B-A204996E9774}" type="presParOf" srcId="{27CEF911-8174-4E86-80F1-248B9D17A3B8}" destId="{F36E0B07-940B-414A-B671-7DEE287ACE5C}" srcOrd="1" destOrd="0" presId="urn:microsoft.com/office/officeart/2008/layout/LinedList"/>
    <dgm:cxn modelId="{9F410CAC-6069-419F-8BE8-1DEBE93A1266}" type="presParOf" srcId="{043D5BE6-22A5-4CD5-A0F4-826243BB1FF6}" destId="{3AF1EFBB-195B-40F0-9258-4AD454A812F5}" srcOrd="2" destOrd="0" presId="urn:microsoft.com/office/officeart/2008/layout/LinedList"/>
    <dgm:cxn modelId="{20ACBDB5-A83D-4F5E-ADA8-72DB22618D58}" type="presParOf" srcId="{043D5BE6-22A5-4CD5-A0F4-826243BB1FF6}" destId="{C44F22AF-0610-48B5-8CD3-4822DD437F10}" srcOrd="3" destOrd="0" presId="urn:microsoft.com/office/officeart/2008/layout/LinedList"/>
    <dgm:cxn modelId="{C005EE31-A351-41A1-AF54-A06C18857F89}" type="presParOf" srcId="{C44F22AF-0610-48B5-8CD3-4822DD437F10}" destId="{0840CDAD-EB56-4A13-B005-8C5CC4E9D9DE}" srcOrd="0" destOrd="0" presId="urn:microsoft.com/office/officeart/2008/layout/LinedList"/>
    <dgm:cxn modelId="{D1135F97-4EF8-4AB0-9539-60B269E0667C}" type="presParOf" srcId="{C44F22AF-0610-48B5-8CD3-4822DD437F10}" destId="{CC517963-3344-4A73-9875-DF404A6CD515}" srcOrd="1" destOrd="0" presId="urn:microsoft.com/office/officeart/2008/layout/LinedList"/>
    <dgm:cxn modelId="{990F280E-3737-45E7-ADB3-117B45CDC61E}" type="presParOf" srcId="{043D5BE6-22A5-4CD5-A0F4-826243BB1FF6}" destId="{5B4E7BD2-BF50-4FD9-A9D8-F615E77B7CF4}" srcOrd="4" destOrd="0" presId="urn:microsoft.com/office/officeart/2008/layout/LinedList"/>
    <dgm:cxn modelId="{0871935F-2BFB-4F57-9D5F-67B32769FF80}" type="presParOf" srcId="{043D5BE6-22A5-4CD5-A0F4-826243BB1FF6}" destId="{BDE6F48B-FCB1-49E2-ADA9-28DEF1D7F19B}" srcOrd="5" destOrd="0" presId="urn:microsoft.com/office/officeart/2008/layout/LinedList"/>
    <dgm:cxn modelId="{3DECA6E3-6B14-4D58-9C16-C4B4C73A583B}" type="presParOf" srcId="{BDE6F48B-FCB1-49E2-ADA9-28DEF1D7F19B}" destId="{9CA81D27-C700-4C9F-9D7F-4AE3411AFE49}" srcOrd="0" destOrd="0" presId="urn:microsoft.com/office/officeart/2008/layout/LinedList"/>
    <dgm:cxn modelId="{BB72C2AC-9DF1-4C42-92DB-32A16456B1B2}" type="presParOf" srcId="{BDE6F48B-FCB1-49E2-ADA9-28DEF1D7F19B}" destId="{2E90B086-E0A7-438C-8D48-D1171F0DFC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D4266-7E09-4993-A2F4-325554EA21FA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B09BF-2FBC-4220-836E-37961941C02D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just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/>
            <a:t>«</a:t>
          </a:r>
          <a:r>
            <a:rPr lang="en-US" sz="3700" kern="1200"/>
            <a:t>test</a:t>
          </a:r>
          <a:r>
            <a:rPr lang="ru-RU" sz="3700" kern="1200"/>
            <a:t>1.</a:t>
          </a:r>
          <a:r>
            <a:rPr lang="en-US" sz="3700" kern="1200"/>
            <a:t>py</a:t>
          </a:r>
          <a:r>
            <a:rPr lang="ru-RU" sz="3700" kern="1200"/>
            <a:t>» – тестирование «</a:t>
          </a:r>
          <a:r>
            <a:rPr lang="en-US" sz="3700" kern="1200"/>
            <a:t>GET</a:t>
          </a:r>
          <a:r>
            <a:rPr lang="ru-RU" sz="3700" kern="1200"/>
            <a:t>» и «</a:t>
          </a:r>
          <a:r>
            <a:rPr lang="en-US" sz="3700" kern="1200"/>
            <a:t>PUT</a:t>
          </a:r>
          <a:r>
            <a:rPr lang="ru-RU" sz="3700" kern="1200"/>
            <a:t>» запросов с нагрузкой на «</a:t>
          </a:r>
          <a:r>
            <a:rPr lang="en-US" sz="3700" kern="1200"/>
            <a:t>CPU</a:t>
          </a:r>
          <a:r>
            <a:rPr lang="ru-RU" sz="3700" kern="1200"/>
            <a:t>» до 60%;</a:t>
          </a:r>
          <a:endParaRPr lang="en-US" sz="3700" kern="1200"/>
        </a:p>
      </dsp:txBody>
      <dsp:txXfrm>
        <a:off x="0" y="2124"/>
        <a:ext cx="10515600" cy="1449029"/>
      </dsp:txXfrm>
    </dsp:sp>
    <dsp:sp modelId="{3AF1EFBB-195B-40F0-9258-4AD454A812F5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0CDAD-EB56-4A13-B005-8C5CC4E9D9DE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just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/>
            <a:t>«</a:t>
          </a:r>
          <a:r>
            <a:rPr lang="en-US" sz="3700" kern="1200"/>
            <a:t>test</a:t>
          </a:r>
          <a:r>
            <a:rPr lang="ru-RU" sz="3700" kern="1200"/>
            <a:t>2.</a:t>
          </a:r>
          <a:r>
            <a:rPr lang="en-US" sz="3700" kern="1200"/>
            <a:t>py</a:t>
          </a:r>
          <a:r>
            <a:rPr lang="ru-RU" sz="3700" kern="1200"/>
            <a:t>» – тестирование «</a:t>
          </a:r>
          <a:r>
            <a:rPr lang="en-US" sz="3700" kern="1200"/>
            <a:t>GET</a:t>
          </a:r>
          <a:r>
            <a:rPr lang="ru-RU" sz="3700" kern="1200"/>
            <a:t>», «</a:t>
          </a:r>
          <a:r>
            <a:rPr lang="en-US" sz="3700" kern="1200"/>
            <a:t>PUT</a:t>
          </a:r>
          <a:r>
            <a:rPr lang="ru-RU" sz="3700" kern="1200"/>
            <a:t>» и «</a:t>
          </a:r>
          <a:r>
            <a:rPr lang="en-US" sz="3700" kern="1200"/>
            <a:t>POST</a:t>
          </a:r>
          <a:r>
            <a:rPr lang="ru-RU" sz="3700" kern="1200"/>
            <a:t>» запросов;</a:t>
          </a:r>
          <a:endParaRPr lang="en-US" sz="3700" kern="1200"/>
        </a:p>
      </dsp:txBody>
      <dsp:txXfrm>
        <a:off x="0" y="1451154"/>
        <a:ext cx="10515600" cy="1449029"/>
      </dsp:txXfrm>
    </dsp:sp>
    <dsp:sp modelId="{5B4E7BD2-BF50-4FD9-A9D8-F615E77B7CF4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81D27-C700-4C9F-9D7F-4AE3411AFE49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just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/>
            <a:t>«</a:t>
          </a:r>
          <a:r>
            <a:rPr lang="en-US" sz="3700" kern="1200"/>
            <a:t>test</a:t>
          </a:r>
          <a:r>
            <a:rPr lang="ru-RU" sz="3700" kern="1200"/>
            <a:t>3.</a:t>
          </a:r>
          <a:r>
            <a:rPr lang="en-US" sz="3700" kern="1200"/>
            <a:t>py</a:t>
          </a:r>
          <a:r>
            <a:rPr lang="ru-RU" sz="3700" kern="1200"/>
            <a:t>» – тестирование «</a:t>
          </a:r>
          <a:r>
            <a:rPr lang="en-US" sz="3700" kern="1200"/>
            <a:t>GET</a:t>
          </a:r>
          <a:r>
            <a:rPr lang="ru-RU" sz="3700" kern="1200"/>
            <a:t>», «</a:t>
          </a:r>
          <a:r>
            <a:rPr lang="en-US" sz="3700" kern="1200"/>
            <a:t>PUT</a:t>
          </a:r>
          <a:r>
            <a:rPr lang="ru-RU" sz="3700" kern="1200"/>
            <a:t>» и «</a:t>
          </a:r>
          <a:r>
            <a:rPr lang="en-US" sz="3700" kern="1200"/>
            <a:t>POST</a:t>
          </a:r>
          <a:r>
            <a:rPr lang="ru-RU" sz="3700" kern="1200"/>
            <a:t>» запросов с нагрузкой на «</a:t>
          </a:r>
          <a:r>
            <a:rPr lang="en-US" sz="3700" kern="1200"/>
            <a:t>CPU</a:t>
          </a:r>
          <a:r>
            <a:rPr lang="ru-RU" sz="3700" kern="1200"/>
            <a:t>» от 90% до 100%.</a:t>
          </a:r>
          <a:endParaRPr lang="en-US" sz="3700" kern="1200"/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D02F1-E4A8-F35B-BF24-9F0B9FBC1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A690DB-0E76-A6DD-101D-D3A44E91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381FF-3104-33AF-2B12-7329EB30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21EC1-89F3-51DE-7DC3-28FA526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D5BFB4-E08B-4C2D-0A2B-82483183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62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2278A-ADD5-2052-22E7-6DF1E70A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AD5B1A-3B6E-A0AB-8606-5A93C0A2D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671C65-715A-D652-FDFB-445E4752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B1650-8A6D-1CD1-BD76-A924ED65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588771-D19A-2E21-5047-DA7F2E74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25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32B577-7EB0-B7A2-43F3-9F2E83A4A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ECCFD-51DA-96FE-2038-02E7EDD56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08817B-415F-FDB5-2D22-9CB62D1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08F90-9645-139D-9A3C-8CD73476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76A567-10B7-BADB-D616-21F598F4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A332E-4819-8BBF-1952-99A27586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A9E2FD-A778-6D6F-0EED-0D22F9E8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224421-13D4-7633-3E89-0F089AB3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FCCDD7-3CEF-986D-1EE0-472D0880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C3BE0C-E579-2B56-9B84-FD142B95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6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FE68D-8C03-FC20-F6CB-11BB53F2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7E684C-808C-16F4-D943-F1ED04AEA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3D0C02-E1C3-D398-1B66-78AF1211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BA533B-ECAA-049A-4010-38452696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A491F6-7116-9164-1F34-F7AED016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8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C32CB-9838-C9D6-5EC7-32195A4B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0FA56-4D92-8411-EC52-D12299761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D6F650-3C7F-E6DA-F35A-8313BF14F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C67283-CED0-AA8E-EFF1-C4CB5DA3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07C8A1-32FF-3817-483E-3664C03F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925843-2F83-81D4-E233-000497EB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C5A8E-F448-063C-A4D7-F047B6CA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6E180D-7796-65A2-5CF4-D863E78BE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0DC3D5-59FC-9068-E4B0-F048190F6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778C14-2A2A-660F-2225-A7C5C0444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7A74B4-35FA-9974-9945-4BB5AE1CA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4A183C-DFA2-8004-F15A-E356CF7E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01F624-FE7F-9D0F-EC02-471B89D7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95390C-F760-EF2C-75EB-8104005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4015A-08AB-0D35-D18E-3C893B3C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E1F3BE-2F25-09E3-F2FF-C5607120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F101A3-2D2E-2A75-B810-DEBC2D0F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12EAD9-28E0-3C61-9E17-070F3485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02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4E9751-F4D8-D876-9AE7-A1692D18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85713A-8B5C-9345-0729-FCF19D34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FAA50B-A39F-2A3A-753A-8CD26C4E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0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0F8C2-8507-254F-87FE-D3F81788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474C-0BFE-4D92-9D56-E0D5349A0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218BA4-127A-8C64-8CCF-83C9133B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FD351F-3B2F-2922-CA93-8C615B87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F1A404-5B46-37C9-A65F-50CFBCA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4E1704-4850-B669-DF5A-26E9E9ED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08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81A28E-D043-B822-A3A6-DCCCF63C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DA1879-D887-908E-C4DB-C7F5249BD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42B86-12DB-6BBB-36FC-19BE5397A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692FD2-BE4F-81F3-9AAF-7B812B05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E50F6F-7397-98A6-C920-BDE4DB23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714460-C810-38E7-C632-B457B56A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6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25B0-B2BC-1CA0-72F3-0CCBDDF9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CB0BEC-B821-8558-C850-0CA76A39A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6D7EE2-3503-D0C3-8D8A-E820C4D13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B4F57B-AE33-4441-AD29-38639141BC5D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76E6B2-AA78-83EA-29E9-FB7CA08A4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F35E2D-4FCA-D196-4EBE-F66349BE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9E8DF1-B3B1-4ADF-BB16-1AF11BE94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86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Видео 13" descr="Проводом, связанный с маршрутизатором ядра">
            <a:extLst>
              <a:ext uri="{FF2B5EF4-FFF2-40B4-BE49-F238E27FC236}">
                <a16:creationId xmlns:a16="http://schemas.microsoft.com/office/drawing/2014/main" id="{931E1FDF-A152-A8F4-377D-C1D2387F3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1" r="-1" b="182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454A1-AEEE-FF74-83B0-C3D137AEA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ru-RU" sz="4400" b="1" dirty="0">
                <a:solidFill>
                  <a:srgbClr val="FFFFFF"/>
                </a:solidFill>
              </a:rPr>
              <a:t>Администрирование информационных систем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0A7E5A-BDB6-FF3D-1549-C477AB2FF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865489" cy="1578054"/>
          </a:xfrm>
        </p:spPr>
        <p:txBody>
          <a:bodyPr anchor="b">
            <a:normAutofit/>
          </a:bodyPr>
          <a:lstStyle/>
          <a:p>
            <a:pPr algn="just"/>
            <a:r>
              <a:rPr lang="ru-RU" dirty="0">
                <a:solidFill>
                  <a:srgbClr val="FFFFFF"/>
                </a:solidFill>
              </a:rPr>
              <a:t>Автоматизированная система «Система контроля и управления датчиками в производственном помещении»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A6F1E-41C1-E1DA-8673-32B4CCD9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ru-RU" b="1" dirty="0"/>
              <a:t>«</a:t>
            </a:r>
            <a:r>
              <a:rPr lang="en-US" b="1" dirty="0"/>
              <a:t>PuTTY</a:t>
            </a:r>
            <a:r>
              <a:rPr lang="ru-RU" b="1" dirty="0"/>
              <a:t>»</a:t>
            </a:r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ABA824-C42B-F12F-985F-18C3D2848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97029"/>
            <a:ext cx="3661506" cy="333197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8649995-0193-23EA-DFFB-E9E77B6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4" y="3429000"/>
            <a:ext cx="3661505" cy="333197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E8DF997-8F75-C59E-12DC-D7F07F145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sz="3200" dirty="0"/>
              <a:t>Также реализовываем удаленное подключение к виртуальной машине утилитой «</a:t>
            </a:r>
            <a:r>
              <a:rPr lang="en-US" sz="3200" dirty="0"/>
              <a:t>Putty</a:t>
            </a:r>
            <a:r>
              <a:rPr lang="ru-RU" sz="3200" dirty="0"/>
              <a:t>» через защищенный протокол «</a:t>
            </a:r>
            <a:r>
              <a:rPr lang="en-US" sz="3200" dirty="0"/>
              <a:t>SSH</a:t>
            </a:r>
            <a:r>
              <a:rPr lang="ru-RU" sz="3200" dirty="0"/>
              <a:t>»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8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F9224-0650-35AF-EE26-47C04734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54" y="4049408"/>
            <a:ext cx="7784689" cy="221651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Выполнение «</a:t>
            </a:r>
            <a:r>
              <a:rPr lang="en-US" b="1" dirty="0"/>
              <a:t>ping </a:t>
            </a:r>
            <a:r>
              <a:rPr lang="en-US" b="1" dirty="0" err="1"/>
              <a:t>yandex</a:t>
            </a:r>
            <a:r>
              <a:rPr lang="ru-RU" b="1" dirty="0"/>
              <a:t>.</a:t>
            </a:r>
            <a:r>
              <a:rPr lang="en-US" b="1" dirty="0" err="1"/>
              <a:t>ru</a:t>
            </a:r>
            <a:r>
              <a:rPr lang="ru-RU" b="1" dirty="0"/>
              <a:t>»</a:t>
            </a:r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Объект 3" descr="Изображение выглядит как текст, снимок экрана, Шрифт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C75D3A-AB2F-F09C-0514-E74EA5BF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8564" y="704504"/>
            <a:ext cx="931487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8727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40809-8650-30E7-3D5B-A4C50593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ru-RU" sz="4100" b="1" dirty="0">
                <a:solidFill>
                  <a:srgbClr val="FFFFFF"/>
                </a:solidFill>
              </a:rPr>
              <a:t>Завершение настройки ВМ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0EA852-905F-45B2-C2AC-7DCF40BD0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121" y="1119031"/>
            <a:ext cx="5536397" cy="4619938"/>
          </a:xfrm>
        </p:spPr>
        <p:txBody>
          <a:bodyPr>
            <a:normAutofit fontScale="92500"/>
          </a:bodyPr>
          <a:lstStyle/>
          <a:p>
            <a:pPr marL="0" indent="457200" algn="just">
              <a:buNone/>
            </a:pPr>
            <a:r>
              <a:rPr lang="ru-RU" sz="2400" dirty="0"/>
              <a:t>Теперь командами «</a:t>
            </a:r>
            <a:r>
              <a:rPr lang="ru-RU" sz="2400" dirty="0" err="1"/>
              <a:t>apt</a:t>
            </a:r>
            <a:r>
              <a:rPr lang="ru-RU" sz="2400" dirty="0"/>
              <a:t> </a:t>
            </a:r>
            <a:r>
              <a:rPr lang="ru-RU" sz="2400" dirty="0" err="1"/>
              <a:t>update</a:t>
            </a:r>
            <a:r>
              <a:rPr lang="ru-RU" sz="2400" dirty="0"/>
              <a:t>» и «</a:t>
            </a:r>
            <a:r>
              <a:rPr lang="ru-RU" sz="2400" dirty="0" err="1"/>
              <a:t>apt</a:t>
            </a:r>
            <a:r>
              <a:rPr lang="ru-RU" sz="2400" dirty="0"/>
              <a:t> </a:t>
            </a:r>
            <a:r>
              <a:rPr lang="ru-RU" sz="2400" dirty="0" err="1"/>
              <a:t>upgrade</a:t>
            </a:r>
            <a:r>
              <a:rPr lang="ru-RU" sz="2400" dirty="0"/>
              <a:t>» проверяем доступность репозитория для менеджера пакетов «</a:t>
            </a:r>
            <a:r>
              <a:rPr lang="en-US" sz="2400" dirty="0"/>
              <a:t>apt</a:t>
            </a:r>
            <a:r>
              <a:rPr lang="ru-RU" sz="2400" dirty="0"/>
              <a:t>» и обновляем установленные пакеты соответственно</a:t>
            </a:r>
            <a:r>
              <a:rPr lang="en-US" sz="2400" dirty="0"/>
              <a:t>.</a:t>
            </a:r>
          </a:p>
          <a:p>
            <a:pPr marL="0" indent="457200" algn="just">
              <a:buNone/>
            </a:pPr>
            <a:r>
              <a:rPr lang="ru-RU" sz="2400" dirty="0"/>
              <a:t>Устанавливаем веб-сервер «apache2» и настраиваем его. Также скачиваем систему управления базами данных «</a:t>
            </a:r>
            <a:r>
              <a:rPr lang="en-US" sz="2400" dirty="0"/>
              <a:t>MariaDB</a:t>
            </a:r>
            <a:r>
              <a:rPr lang="ru-RU" sz="2400" dirty="0"/>
              <a:t>». После настраиваем «</a:t>
            </a:r>
            <a:r>
              <a:rPr lang="en-US" sz="2400" dirty="0"/>
              <a:t>PHP</a:t>
            </a:r>
            <a:r>
              <a:rPr lang="ru-RU" sz="2400" dirty="0"/>
              <a:t>» и проверяем правильность выполнения настроек, переходя в браузере по адресу «192.168.56.104»</a:t>
            </a:r>
            <a:r>
              <a:rPr lang="en-US" sz="2400" dirty="0"/>
              <a:t>.</a:t>
            </a:r>
          </a:p>
          <a:p>
            <a:pPr marL="0" indent="457200" algn="just">
              <a:buNone/>
            </a:pPr>
            <a:r>
              <a:rPr lang="ru-RU" sz="2400" dirty="0"/>
              <a:t>Наконец устанавливаем и настраиваем «CMS </a:t>
            </a:r>
            <a:r>
              <a:rPr lang="ru-RU" sz="2400" dirty="0" err="1"/>
              <a:t>WordPress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229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EDAA4-3C2E-B657-D587-5F2A998E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Диаграмма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БД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, снимок экрана, диаграмма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CF9017-EEB5-7E23-D8BB-4E021E14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172477"/>
            <a:ext cx="7608304" cy="45840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5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2A63B-F28F-7F0D-07E9-2C5A2E5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4800" b="1"/>
              <a:t>«</a:t>
            </a:r>
            <a:r>
              <a:rPr lang="en-US" sz="4800" b="1"/>
              <a:t>models</a:t>
            </a:r>
            <a:r>
              <a:rPr lang="ru-RU" sz="4800" b="1"/>
              <a:t>_</a:t>
            </a:r>
            <a:r>
              <a:rPr lang="en-US" sz="4800" b="1"/>
              <a:t>dao</a:t>
            </a:r>
            <a:r>
              <a:rPr lang="ru-RU" sz="4800" b="1"/>
              <a:t>.</a:t>
            </a:r>
            <a:r>
              <a:rPr lang="en-US" sz="4800" b="1"/>
              <a:t>py</a:t>
            </a:r>
            <a:r>
              <a:rPr lang="ru-RU" sz="4800" b="1"/>
              <a:t>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88E881-455E-38AB-947A-2D67E6B0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Пакет, содержащий классы, которые представляют собой объектно-реляционное отображение структуры БД. Таким образом, экземпляры данных классов (Data Access Object) будут содержать данные соответствующих таблиц БД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B87488-4CD7-A82A-2072-E8414DF2F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259819"/>
            <a:ext cx="5150277" cy="2163116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BD2E9-B942-A960-4877-2A6ED8FA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8F785-2A81-DD03-3A4E-F4205CB2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/>
              <a:t>«CRUD.py»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13A8AE-F533-A942-75A1-AD134F064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232" y="4984740"/>
            <a:ext cx="10071536" cy="448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900"/>
              <a:t>Содержит операции добавления, получения, обновления и удаления для работы с БД .</a:t>
            </a:r>
          </a:p>
        </p:txBody>
      </p:sp>
      <p:pic>
        <p:nvPicPr>
          <p:cNvPr id="4" name="Рисунок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81B597-43DF-F388-0DB7-9BF452A9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717" y="789354"/>
            <a:ext cx="5069590" cy="2762926"/>
          </a:xfrm>
          <a:prstGeom prst="rect">
            <a:avLst/>
          </a:prstGeom>
          <a:noFill/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4EEC8E-A0C1-663F-0C73-BAA3963E2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610" y="671201"/>
            <a:ext cx="4561569" cy="2999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02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FE63F-C2AB-B047-3EBE-3247F13F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F0D9F-FFC7-0EBE-4EEE-2FF2B540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«</a:t>
            </a:r>
            <a:r>
              <a:rPr lang="en-US" sz="3600" b="1"/>
              <a:t>analysus</a:t>
            </a:r>
            <a:r>
              <a:rPr lang="ru-RU" sz="3600" b="1"/>
              <a:t>.</a:t>
            </a:r>
            <a:r>
              <a:rPr lang="en-US" sz="3600" b="1"/>
              <a:t>py</a:t>
            </a:r>
            <a:r>
              <a:rPr lang="ru-RU" sz="3600" b="1"/>
              <a:t>» и «</a:t>
            </a:r>
            <a:r>
              <a:rPr lang="en-US" sz="3600" b="1"/>
              <a:t>monitoring</a:t>
            </a:r>
            <a:r>
              <a:rPr lang="ru-RU" sz="3600" b="1"/>
              <a:t>.</a:t>
            </a:r>
            <a:r>
              <a:rPr lang="en-US" sz="3600" b="1"/>
              <a:t>py</a:t>
            </a:r>
            <a:r>
              <a:rPr lang="ru-RU" sz="3600" b="1"/>
              <a:t>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2A3F8F-5741-5FF6-5CE8-745499E4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2109576"/>
            <a:ext cx="5628018" cy="2405977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207FE-5D53-FD9C-1860-887DAF418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en-US" sz="2400" dirty="0"/>
              <a:t>C</a:t>
            </a:r>
            <a:r>
              <a:rPr lang="ru-RU" sz="2400" dirty="0"/>
              <a:t>одержат бизнес-логику информационной системы: очищение таблиц, формирование событий и прогнозирование значений на основе исторических показаний.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D96D6-7F51-5584-CA37-F2164317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DE5F7-1FFD-8B52-EE2A-B35A6D31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«settings.py»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3507E-5553-19AD-108A-989BF2B01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817569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457200" algn="just">
              <a:buNone/>
            </a:pPr>
            <a:r>
              <a:rPr lang="ru-RU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Файл инициализации конфигурации приложения: парсинг файла «application.ini», подключение к БД 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8027CE-1DBF-8A8B-8D43-5120C329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896952"/>
            <a:ext cx="5536001" cy="2989439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EC565-D828-E796-D5FE-5D91E60C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9DE232-8340-6AB8-C771-42155874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«application.ini»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238910-B3EF-2E60-E34E-2D8EAAA2F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858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Основной файл с параметрами конфигурации приложения.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5A6170-74B5-6D65-0758-3D3264555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3" y="3097567"/>
            <a:ext cx="5975985" cy="44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0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4787-2A69-CEA8-DDA9-8C636FC9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D4AC1-5DED-1667-2753-39121B44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«</a:t>
            </a:r>
            <a:r>
              <a:rPr lang="en-US" sz="3600" b="1"/>
              <a:t>database</a:t>
            </a:r>
            <a:r>
              <a:rPr lang="ru-RU" sz="3600" b="1"/>
              <a:t>.py»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F0D124-F0F8-D890-E9BD-FFABF4497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Содержит функции инициализации подключения к источнику данных (драйвер «</a:t>
            </a:r>
            <a:r>
              <a:rPr lang="ru-RU" sz="2400" dirty="0" err="1"/>
              <a:t>engine</a:t>
            </a:r>
            <a:r>
              <a:rPr lang="ru-RU" sz="2400" dirty="0"/>
              <a:t>» подключения к БД, а также фабрику для создания сессий подключения к БД)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A2988F-DEC2-C5A4-521D-0F041DCAF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991007"/>
            <a:ext cx="5628018" cy="4643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018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A944-A296-6232-38E1-40EEC226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ru-RU" b="1" dirty="0"/>
              <a:t>Цель работы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ABEA1-2A50-62B8-9043-8C0D723B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/>
              <a:t>Разработать клиент-серверное приложение для автоматизированной системы «Система контроля и управления датчиками в производственном помещении».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1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7D1E7B-085E-654E-DA68-B2D7B6DC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D0D06-A2CB-044C-EFC4-0BBF13C8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«requirements.txt»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D76D9D6-4A5E-5BF7-CBF2-665CCE22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684095"/>
            <a:ext cx="5628018" cy="5256939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CF6773-AE0C-5A60-D65B-ECE30277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Файл со списком зависимостей (необходимых библиотек) «</a:t>
            </a:r>
            <a:r>
              <a:rPr lang="ru-RU" sz="2400" dirty="0" err="1"/>
              <a:t>python</a:t>
            </a:r>
            <a:r>
              <a:rPr lang="ru-RU" sz="2400" dirty="0"/>
              <a:t>-приложения»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B5682-C9AD-5429-CECB-73C0A95C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6E830-5EA0-CEE4-33D8-FAAEEAFC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ru-RU" sz="3200" b="1"/>
              <a:t>«test_</a:t>
            </a:r>
            <a:r>
              <a:rPr lang="en-US" sz="3200" b="1"/>
              <a:t>db</a:t>
            </a:r>
            <a:r>
              <a:rPr lang="ru-RU" sz="3200" b="1"/>
              <a:t>.</a:t>
            </a:r>
            <a:r>
              <a:rPr lang="en-US" sz="3200" b="1"/>
              <a:t>py</a:t>
            </a:r>
            <a:r>
              <a:rPr lang="ru-RU" sz="3200" b="1"/>
              <a:t>»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D2AA02-2DB5-9367-AB04-3B68B665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1497" y="364143"/>
            <a:ext cx="4230200" cy="3426462"/>
          </a:xfrm>
          <a:prstGeom prst="rect">
            <a:avLst/>
          </a:prstGeom>
          <a:noFill/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E9C669-BBC9-938A-803F-B595A915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5433" y="364142"/>
            <a:ext cx="5020457" cy="3426462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FF9C6-33C8-E7F2-ECE2-7EFEDEC6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1800" dirty="0"/>
              <a:t>Модуль с реализацией тестов основных «CRUD-функций» и бизнес-логики приложения</a:t>
            </a:r>
            <a:r>
              <a:rPr lang="en-US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8237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CEA3-344A-2763-4AC5-ACC6C7BA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ru-RU" sz="3600" b="1"/>
              <a:t>Работа с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D6B0A-3DED-48BC-3F45-EEF22CD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После командами «</a:t>
            </a:r>
            <a:r>
              <a:rPr lang="en-US" sz="2000" dirty="0"/>
              <a:t>cd</a:t>
            </a:r>
            <a:r>
              <a:rPr lang="ru-RU" sz="2000" dirty="0"/>
              <a:t> /</a:t>
            </a:r>
            <a:r>
              <a:rPr lang="en-US" sz="2000" dirty="0" err="1"/>
              <a:t>etc</a:t>
            </a:r>
            <a:r>
              <a:rPr lang="ru-RU" sz="2000" dirty="0"/>
              <a:t>/</a:t>
            </a:r>
            <a:r>
              <a:rPr lang="en-US" sz="2000" dirty="0" err="1"/>
              <a:t>mysql</a:t>
            </a:r>
            <a:r>
              <a:rPr lang="ru-RU" sz="2000" dirty="0"/>
              <a:t>/</a:t>
            </a:r>
            <a:r>
              <a:rPr lang="en-US" sz="2000" dirty="0" err="1"/>
              <a:t>mariadb</a:t>
            </a:r>
            <a:r>
              <a:rPr lang="ru-RU" sz="2000" dirty="0"/>
              <a:t>.</a:t>
            </a:r>
            <a:r>
              <a:rPr lang="en-US" sz="2000" dirty="0"/>
              <a:t>conf</a:t>
            </a:r>
            <a:r>
              <a:rPr lang="ru-RU" sz="2000" dirty="0"/>
              <a:t>.</a:t>
            </a:r>
            <a:r>
              <a:rPr lang="en-US" sz="2000" dirty="0"/>
              <a:t>d</a:t>
            </a:r>
            <a:r>
              <a:rPr lang="ru-RU" sz="2000" dirty="0"/>
              <a:t>/ » и «</a:t>
            </a:r>
            <a:r>
              <a:rPr lang="en-US" sz="2000" dirty="0"/>
              <a:t>nano</a:t>
            </a:r>
            <a:r>
              <a:rPr lang="ru-RU" sz="2000" dirty="0"/>
              <a:t> 50-</a:t>
            </a:r>
            <a:r>
              <a:rPr lang="en-US" sz="2000" dirty="0"/>
              <a:t>server</a:t>
            </a:r>
            <a:r>
              <a:rPr lang="ru-RU" sz="2000" dirty="0"/>
              <a:t>.</a:t>
            </a:r>
            <a:r>
              <a:rPr lang="en-US" sz="2000" dirty="0" err="1"/>
              <a:t>cnf</a:t>
            </a:r>
            <a:r>
              <a:rPr lang="ru-RU" sz="2000" dirty="0"/>
              <a:t>» редактируем файл, в котором указываем «</a:t>
            </a:r>
            <a:r>
              <a:rPr lang="en-US" sz="2000" dirty="0"/>
              <a:t>port</a:t>
            </a:r>
            <a:r>
              <a:rPr lang="ru-RU" sz="2000" dirty="0"/>
              <a:t> = 3306» и «</a:t>
            </a:r>
            <a:r>
              <a:rPr lang="en-US" sz="2000" dirty="0"/>
              <a:t>bind</a:t>
            </a:r>
            <a:r>
              <a:rPr lang="ru-RU" sz="2000" dirty="0"/>
              <a:t>-</a:t>
            </a:r>
            <a:r>
              <a:rPr lang="en-US" sz="2000" dirty="0"/>
              <a:t>address</a:t>
            </a:r>
            <a:r>
              <a:rPr lang="ru-RU" sz="2000" dirty="0"/>
              <a:t> = 0.0.0.0». После создаем базу данных и заполняем её тестовыми данными запуском файла «</a:t>
            </a:r>
            <a:r>
              <a:rPr lang="en-US" sz="2000" dirty="0"/>
              <a:t>populate</a:t>
            </a:r>
            <a:r>
              <a:rPr lang="ru-RU" sz="2000" dirty="0"/>
              <a:t>.</a:t>
            </a:r>
            <a:r>
              <a:rPr lang="en-US" sz="2000" dirty="0" err="1"/>
              <a:t>py</a:t>
            </a:r>
            <a:r>
              <a:rPr lang="ru-RU" sz="2000" dirty="0"/>
              <a:t>».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C267F2-4A8A-AA46-CB84-DB370727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1066" y="1435344"/>
            <a:ext cx="4305905" cy="1130299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58E857-E94C-B688-2FE6-78FA44787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1066" y="4324010"/>
            <a:ext cx="4305905" cy="1076476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76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E39B2-1B9E-5005-EEE4-5B4103EF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ru-RU" sz="4000" b="1"/>
              <a:t>«*_api.py»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D4F0FA-5F8C-E990-4B03-245A84BA8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Роутеры для обработки запросов к «API» компании, помещения, пользователя, датчика, ограничения и мониторинга (показания, события и бизнес-логика) содержащие «CRUD-операции» с проверкой уровней доступа через авторизацию пользователей.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линия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CCA4D2-4113-A7DF-7C9C-51FBE336B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6" b="1"/>
          <a:stretch>
            <a:fillRect/>
          </a:stretch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017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F74AE-AA14-2DE8-84A3-CA5486A5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«authorization.py»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A7D677B-7F77-619E-7DA7-1CED4223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934727"/>
            <a:ext cx="5628018" cy="4755675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900DC6-C850-189D-92A8-CD271D38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Модуль авторизации пользователей, реализующий проверку учётных данных через «HTTP Basic </a:t>
            </a:r>
            <a:r>
              <a:rPr lang="ru-RU" sz="2400" dirty="0" err="1"/>
              <a:t>Auth</a:t>
            </a:r>
            <a:r>
              <a:rPr lang="ru-RU" sz="2400" dirty="0"/>
              <a:t>» и определяющий уровни доступа для различных ролей.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3FB28-F17B-3F6C-6C5B-EB56FDE6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ru-RU" sz="3200" b="1"/>
              <a:t>«main.py»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039AD7-A6F0-FE73-A228-56DFF1CE6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520" y="364143"/>
            <a:ext cx="2998154" cy="3426462"/>
          </a:xfrm>
          <a:prstGeom prst="rect">
            <a:avLst/>
          </a:prstGeom>
          <a:noFill/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2C247D-607C-02D4-6FEC-F0ABA973D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014" y="364142"/>
            <a:ext cx="4337294" cy="3426462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4AB2A-1FD5-7166-AB1A-EE823E5E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1800" dirty="0"/>
              <a:t>Основной файл приложения «</a:t>
            </a:r>
            <a:r>
              <a:rPr lang="ru-RU" sz="1800" dirty="0" err="1"/>
              <a:t>FastAPI</a:t>
            </a:r>
            <a:r>
              <a:rPr lang="ru-RU" sz="1800" dirty="0"/>
              <a:t>», настраивающий «CORS», подключающий все «API-роутеры» и запускающий сервер. </a:t>
            </a:r>
          </a:p>
        </p:txBody>
      </p:sp>
    </p:spTree>
    <p:extLst>
      <p:ext uri="{BB962C8B-B14F-4D97-AF65-F5344CB8AC3E}">
        <p14:creationId xmlns:p14="http://schemas.microsoft.com/office/powerpoint/2010/main" val="354781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008CF-2807-50F1-EAA6-6F589756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ru-RU" sz="4000" b="1"/>
              <a:t>«models_dto.py»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D67E20-0D85-2AC5-7C94-220BC0766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Модели данных (DTO) на основе «</a:t>
            </a:r>
            <a:r>
              <a:rPr lang="ru-RU" sz="2400" dirty="0" err="1"/>
              <a:t>Pydantic</a:t>
            </a:r>
            <a:r>
              <a:rPr lang="ru-RU" sz="2400" dirty="0"/>
              <a:t>» для валидации входных и выходных данных «API», соответствующие сущностям системы.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6019EC-247C-0554-2FBA-55B0D2BF1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7" r="-2" b="4215"/>
          <a:stretch>
            <a:fillRect/>
          </a:stretch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17655-72E2-8D6B-5598-E429E812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4800" b="1" dirty="0"/>
              <a:t>Создание тестового стенда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F36B5-6662-05FD-6DF7-410556788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Теперь проведем нагрузочное тестирование веб-приложения, для чего нужно подготовить тестовый стенд. </a:t>
            </a:r>
            <a:r>
              <a:rPr lang="ru-RU" sz="2400" dirty="0" err="1"/>
              <a:t>Сначла</a:t>
            </a:r>
            <a:r>
              <a:rPr lang="ru-RU" sz="2400" dirty="0"/>
              <a:t>  перенесем проект на ВМ с помощью копирования его папки [проекта] в «</a:t>
            </a:r>
            <a:r>
              <a:rPr lang="en-US" sz="2400" dirty="0" err="1"/>
              <a:t>WinSPC</a:t>
            </a:r>
            <a:r>
              <a:rPr lang="ru-RU" sz="2400" dirty="0"/>
              <a:t>».</a:t>
            </a:r>
          </a:p>
        </p:txBody>
      </p:sp>
      <p:pic>
        <p:nvPicPr>
          <p:cNvPr id="4" name="Рисунок 3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17C927-3E33-CC7B-651C-BE67EE0A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86850"/>
            <a:ext cx="5150277" cy="3309053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7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217D6-7792-A3D0-63A6-756B2EC2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b="1"/>
              <a:t>Создание тестового стенда</a:t>
            </a:r>
            <a:endParaRPr lang="ru-RU" sz="4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59508-74D6-E091-4216-F1A4563A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/>
              <a:t>Затем командой «</a:t>
            </a:r>
            <a:r>
              <a:rPr lang="en-US" dirty="0"/>
              <a:t>apt install atop </a:t>
            </a:r>
            <a:r>
              <a:rPr lang="en-US" dirty="0" err="1"/>
              <a:t>htop</a:t>
            </a:r>
            <a:r>
              <a:rPr lang="ru-RU" dirty="0"/>
              <a:t>» установим «</a:t>
            </a:r>
            <a:r>
              <a:rPr lang="en-US" dirty="0"/>
              <a:t>atop</a:t>
            </a:r>
            <a:r>
              <a:rPr lang="ru-RU" dirty="0"/>
              <a:t>» (утилита предоставляет удобный вывод информации о загрузке памяти (</a:t>
            </a:r>
            <a:r>
              <a:rPr lang="ru-RU" dirty="0" err="1"/>
              <a:t>Mem</a:t>
            </a:r>
            <a:r>
              <a:rPr lang="ru-RU" dirty="0"/>
              <a:t>) и процессора (CPU)) и «</a:t>
            </a:r>
            <a:r>
              <a:rPr lang="en-US" dirty="0" err="1"/>
              <a:t>htop</a:t>
            </a:r>
            <a:r>
              <a:rPr lang="ru-RU" dirty="0"/>
              <a:t>» (утилита предоставляет полную информацию о состоянии системы, в том числе нагрузку на жесткий диск и сетевые интерфейсы). Далее развёртываем виртуальную среду «Python», активируем её и устанавливаем необходимые зависимости из файла «requirements.txt».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44FCE-F72A-2054-737B-009BD53A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447C4-F30C-3E0E-512D-EEEB177A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ru-RU" sz="4800" b="1"/>
              <a:t>«Locust»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oad Testing Tool With Python — Locust | by Wired Wisdom | The Startup |  Medium">
            <a:extLst>
              <a:ext uri="{FF2B5EF4-FFF2-40B4-BE49-F238E27FC236}">
                <a16:creationId xmlns:a16="http://schemas.microsoft.com/office/drawing/2014/main" id="{28654A09-23DF-387E-7319-066FF8B3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95" y="3036327"/>
            <a:ext cx="5150277" cy="269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70B7BF0-94A8-4C69-D128-3EF95F3C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Устанавливаем «</a:t>
            </a:r>
            <a:r>
              <a:rPr lang="ru-RU" sz="2000" dirty="0" err="1"/>
              <a:t>Locust</a:t>
            </a:r>
            <a:r>
              <a:rPr lang="ru-RU" sz="2000" dirty="0"/>
              <a:t>» это открытый «Python </a:t>
            </a:r>
            <a:r>
              <a:rPr lang="ru-RU" sz="2000" dirty="0" err="1"/>
              <a:t>framework</a:t>
            </a:r>
            <a:r>
              <a:rPr lang="ru-RU" sz="2000" dirty="0"/>
              <a:t>» для тестирования производительности. Инструмент имеет графический интерфейс (веб-интерфейс) и возможность распределенного тестирования. Сценарии для тестирования также реализуются на языке «Python».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DD184-557E-83B3-C50D-6373BB89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1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88BB7-28D0-25C8-F02D-9EF4AD136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установить систему виртуализации «</a:t>
            </a:r>
            <a:r>
              <a:rPr lang="ru-RU" dirty="0" err="1"/>
              <a:t>Virtualbox</a:t>
            </a:r>
            <a:r>
              <a:rPr lang="ru-RU" dirty="0"/>
              <a:t>»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/>
              <a:t>установить операционную систему «Linux </a:t>
            </a:r>
            <a:r>
              <a:rPr lang="ru-RU" dirty="0" err="1"/>
              <a:t>Debian</a:t>
            </a:r>
            <a:r>
              <a:rPr lang="ru-RU" dirty="0"/>
              <a:t>»; </a:t>
            </a:r>
          </a:p>
          <a:p>
            <a:pPr algn="just"/>
            <a:r>
              <a:rPr lang="ru-RU" dirty="0"/>
              <a:t>осуществить базовую настройку сетевых интерфейсов виртуальной машины; </a:t>
            </a:r>
          </a:p>
          <a:p>
            <a:pPr algn="just"/>
            <a:r>
              <a:rPr lang="ru-RU" dirty="0"/>
              <a:t>установить и настроить пакеты для виртуальной машины;</a:t>
            </a:r>
          </a:p>
          <a:p>
            <a:pPr algn="just"/>
            <a:r>
              <a:rPr lang="ru-RU" dirty="0"/>
              <a:t>развернуть одностраничный сайт (можно использовать «CMS </a:t>
            </a:r>
            <a:r>
              <a:rPr lang="ru-RU" dirty="0" err="1"/>
              <a:t>WordPress</a:t>
            </a:r>
            <a:r>
              <a:rPr lang="ru-RU" dirty="0"/>
              <a:t>»).</a:t>
            </a:r>
          </a:p>
        </p:txBody>
      </p:sp>
    </p:spTree>
    <p:extLst>
      <p:ext uri="{BB962C8B-B14F-4D97-AF65-F5344CB8AC3E}">
        <p14:creationId xmlns:p14="http://schemas.microsoft.com/office/powerpoint/2010/main" val="48401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B880-3AE1-B293-E421-0B2BA16F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0FD74-CA0E-DA6C-9230-EAE8BB53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«</a:t>
            </a:r>
            <a:r>
              <a:rPr lang="en-US" b="1"/>
              <a:t>test*.py</a:t>
            </a:r>
            <a:r>
              <a:rPr lang="ru-RU" b="1"/>
              <a:t>»</a:t>
            </a:r>
            <a:endParaRPr lang="ru-RU" b="1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94B6A96A-208F-00EB-828B-247DCB1AD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935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35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E5B61-8FE1-1288-44AC-082B8EE2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0C87C-0418-8100-EC14-2484E5CC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Пример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«GET»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запроса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256097-7B31-E81B-DF17-A1DEF4C2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2389805"/>
            <a:ext cx="7608304" cy="2149346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D405F-58AD-75DD-0E44-D57F98A9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F0A62-8582-2283-F439-1229173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Пример «PUT» запроса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611BDC6-4873-5993-B5CD-8452A4E4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624583"/>
            <a:ext cx="5536001" cy="1550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34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36FD8-71E9-13E0-2258-F6FDA9CCD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B4BB9-AEB8-9727-6D81-49136AF1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Пример «POST» запроса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программное обеспечение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08F1A47-BC59-D86E-0116-0D08D04A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507" y="2320103"/>
            <a:ext cx="5536001" cy="2159040"/>
          </a:xfrm>
          <a:prstGeom prst="rect">
            <a:avLst/>
          </a:prstGeom>
          <a:noFill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69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1CB0B-FD74-AA71-A697-454D6AEA9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6DA25F-6875-C9AD-9151-A4187731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708" y="321734"/>
            <a:ext cx="4629752" cy="2905170"/>
          </a:xfrm>
          <a:prstGeom prst="rect">
            <a:avLst/>
          </a:prstGeom>
          <a:noFill/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EE6615-4337-2F2E-B077-F2DF41C54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400865"/>
            <a:ext cx="5426764" cy="122102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программное обеспечение, электро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B219FD-9A37-69D7-1354-EBE9D8E89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647265"/>
            <a:ext cx="5426764" cy="3418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27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112F5E-E20A-06C6-CFB4-3261C53F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708" y="321734"/>
            <a:ext cx="4629752" cy="2905170"/>
          </a:xfrm>
          <a:prstGeom prst="rect">
            <a:avLst/>
          </a:prstGeom>
          <a:noFill/>
        </p:spPr>
      </p:pic>
      <p:pic>
        <p:nvPicPr>
          <p:cNvPr id="6" name="Рисунок 5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D0950D-80CF-17A8-9C0D-D2A09CE8F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407648"/>
            <a:ext cx="5426764" cy="1207455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CF8C6D-C6E6-2A59-D8B1-EBF2E9EFD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647265"/>
            <a:ext cx="5426764" cy="3418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241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311159-C70F-49B7-9BD3-36E998DE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708" y="321734"/>
            <a:ext cx="4629752" cy="2905170"/>
          </a:xfrm>
          <a:prstGeom prst="rect">
            <a:avLst/>
          </a:prstGeom>
          <a:noFill/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74BF84-BFC7-028E-6DE2-35508BE73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407648"/>
            <a:ext cx="5426764" cy="1207455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электроник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752615-C32C-D0BC-326F-00DA02DA6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647265"/>
            <a:ext cx="5426764" cy="3418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359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4752B-D6B1-C679-1BF6-95A709C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ru-RU" sz="5400" b="1" dirty="0"/>
              <a:t>Результаты тестирования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F6580-3711-7783-492F-F9A82955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400" dirty="0"/>
              <a:t>Максимальная нагрузка на «</a:t>
            </a:r>
            <a:r>
              <a:rPr lang="en-US" sz="2400" dirty="0"/>
              <a:t>CPU</a:t>
            </a:r>
            <a:r>
              <a:rPr lang="ru-RU" sz="2400" dirty="0"/>
              <a:t>» составила 59%, а на диск – 1%.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/>
              <a:t>Нагрузка на «</a:t>
            </a:r>
            <a:r>
              <a:rPr lang="en-US" sz="2400" dirty="0"/>
              <a:t>CPU</a:t>
            </a:r>
            <a:r>
              <a:rPr lang="ru-RU" sz="2400" dirty="0"/>
              <a:t>» составила 66%, а на диск – 2%. Нагрузка на процессор и диск увеличилась, так как в системе стало больше запросов, при этом «</a:t>
            </a:r>
            <a:r>
              <a:rPr lang="en-US" sz="2400" dirty="0"/>
              <a:t>POST</a:t>
            </a:r>
            <a:r>
              <a:rPr lang="ru-RU" sz="2400" dirty="0"/>
              <a:t>» запрос тяжелее, чем, например «</a:t>
            </a:r>
            <a:r>
              <a:rPr lang="en-US" sz="2400" dirty="0"/>
              <a:t>GET</a:t>
            </a:r>
            <a:r>
              <a:rPr lang="ru-RU" sz="2400" dirty="0"/>
              <a:t>».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/>
              <a:t>Максимальная загрузка на процессор – 100%, на оперативную память 53%, а на диск – 8%; следовательно, наиболее загруженный элемент сервера – это «</a:t>
            </a:r>
            <a:r>
              <a:rPr lang="en-US" sz="2400" dirty="0"/>
              <a:t>CPU</a:t>
            </a:r>
            <a:r>
              <a:rPr lang="ru-RU" sz="2400" dirty="0"/>
              <a:t>». Для решения этого можно оптимизировать код либо увеличить вычислительные ресурсы.</a:t>
            </a:r>
          </a:p>
        </p:txBody>
      </p:sp>
    </p:spTree>
    <p:extLst>
      <p:ext uri="{BB962C8B-B14F-4D97-AF65-F5344CB8AC3E}">
        <p14:creationId xmlns:p14="http://schemas.microsoft.com/office/powerpoint/2010/main" val="83016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B133D-1A20-6C53-A40A-99334520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b="1"/>
              <a:t>«</a:t>
            </a:r>
            <a:r>
              <a:rPr lang="en-US" sz="4800" b="1"/>
              <a:t>Node</a:t>
            </a:r>
            <a:r>
              <a:rPr lang="ru-RU" sz="4800" b="1"/>
              <a:t>.</a:t>
            </a:r>
            <a:r>
              <a:rPr lang="en-US" sz="4800" b="1"/>
              <a:t>js</a:t>
            </a:r>
            <a:r>
              <a:rPr lang="ru-RU" sz="4800" b="1"/>
              <a:t>» и «</a:t>
            </a:r>
            <a:r>
              <a:rPr lang="en-US" sz="4800" b="1"/>
              <a:t>React</a:t>
            </a:r>
            <a:r>
              <a:rPr lang="ru-RU" sz="4800" b="1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F6F80-373E-E535-A393-973442C0B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lvl="0" algn="just"/>
            <a:r>
              <a:rPr lang="ru-RU" sz="1700" dirty="0"/>
              <a:t>«api.js» – клиентская библиотека «HTTP-запросов» на основе «</a:t>
            </a:r>
            <a:r>
              <a:rPr lang="ru-RU" sz="1700" dirty="0" err="1"/>
              <a:t>Axios</a:t>
            </a:r>
            <a:r>
              <a:rPr lang="ru-RU" sz="1700" dirty="0"/>
              <a:t>» с базовой конфигурацией, автоматическим добавлением «Basic </a:t>
            </a:r>
            <a:r>
              <a:rPr lang="ru-RU" sz="1700" dirty="0" err="1"/>
              <a:t>Auth</a:t>
            </a:r>
            <a:r>
              <a:rPr lang="ru-RU" sz="1700" dirty="0"/>
              <a:t>» и обработкой ошибок ответов сервера;</a:t>
            </a:r>
          </a:p>
          <a:p>
            <a:pPr lvl="0" algn="just"/>
            <a:r>
              <a:rPr lang="ru-RU" sz="1700" dirty="0"/>
              <a:t>«auth.js» – модуль для управления авторизацией в приложении, содержащий функции входа, выхода, проверки аутентификации и работы с учётными данными в «</a:t>
            </a:r>
            <a:r>
              <a:rPr lang="ru-RU" sz="1700" dirty="0" err="1"/>
              <a:t>localStorage</a:t>
            </a:r>
            <a:r>
              <a:rPr lang="ru-RU" sz="1700" dirty="0"/>
              <a:t>»;</a:t>
            </a:r>
          </a:p>
          <a:p>
            <a:pPr lvl="0" algn="just"/>
            <a:r>
              <a:rPr lang="ru-RU" sz="1700" dirty="0"/>
              <a:t>«</a:t>
            </a:r>
            <a:r>
              <a:rPr lang="ru-RU" sz="1700" dirty="0" err="1"/>
              <a:t>EntitySection.jsx</a:t>
            </a:r>
            <a:r>
              <a:rPr lang="ru-RU" sz="1700" dirty="0"/>
              <a:t>» – универсальный компонент «</a:t>
            </a:r>
            <a:r>
              <a:rPr lang="ru-RU" sz="1700" dirty="0" err="1"/>
              <a:t>React</a:t>
            </a:r>
            <a:r>
              <a:rPr lang="ru-RU" sz="1700" dirty="0"/>
              <a:t>» для отображения и управления сущностями (CRUD), включающий таблицу данных, модальные окна для операций и фильтрацию по связанным «ID»;</a:t>
            </a:r>
          </a:p>
          <a:p>
            <a:pPr lvl="0" algn="just"/>
            <a:r>
              <a:rPr lang="ru-RU" sz="1700" dirty="0"/>
              <a:t>«</a:t>
            </a:r>
            <a:r>
              <a:rPr lang="ru-RU" sz="1700" dirty="0" err="1"/>
              <a:t>IndicationChart.jsx</a:t>
            </a:r>
            <a:r>
              <a:rPr lang="ru-RU" sz="1700" dirty="0"/>
              <a:t>» – визуальный компонент для построения графика показаний датчиков с использованием библиотеки «</a:t>
            </a:r>
            <a:r>
              <a:rPr lang="ru-RU" sz="1700" dirty="0" err="1"/>
              <a:t>Recharts</a:t>
            </a:r>
            <a:r>
              <a:rPr lang="ru-RU" sz="1700" dirty="0"/>
              <a:t>», отображающий данные, статусы и границы норм.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5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FC9E3-5950-DEB2-07FF-C135A0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ru-RU" sz="5400" b="1" dirty="0"/>
              <a:t>«</a:t>
            </a:r>
            <a:r>
              <a:rPr lang="en-US" sz="5400" b="1" dirty="0"/>
              <a:t>Node</a:t>
            </a:r>
            <a:r>
              <a:rPr lang="ru-RU" sz="5400" b="1" dirty="0"/>
              <a:t>.</a:t>
            </a:r>
            <a:r>
              <a:rPr lang="en-US" sz="5400" b="1" dirty="0" err="1"/>
              <a:t>js</a:t>
            </a:r>
            <a:r>
              <a:rPr lang="ru-RU" sz="5400" b="1" dirty="0"/>
              <a:t>» и «</a:t>
            </a:r>
            <a:r>
              <a:rPr lang="en-US" sz="5400" b="1" dirty="0"/>
              <a:t>React</a:t>
            </a:r>
            <a:r>
              <a:rPr lang="ru-RU" sz="5400" b="1" dirty="0"/>
              <a:t>»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0D56F6-51A9-F5A6-8ED7-32BFF079A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lvl="0" algn="just"/>
            <a:r>
              <a:rPr lang="ru-RU" sz="1700" dirty="0"/>
              <a:t>«App.js» – корневой компонент приложения «</a:t>
            </a:r>
            <a:r>
              <a:rPr lang="ru-RU" sz="1700" dirty="0" err="1"/>
              <a:t>React</a:t>
            </a:r>
            <a:r>
              <a:rPr lang="ru-RU" sz="1700" dirty="0"/>
              <a:t>», управляющий состоянием аутентификации и рендерящий либо экран входа, либо основную панель управления;</a:t>
            </a:r>
          </a:p>
          <a:p>
            <a:pPr lvl="0" algn="just"/>
            <a:r>
              <a:rPr lang="ru-RU" sz="1700" dirty="0"/>
              <a:t>«</a:t>
            </a:r>
            <a:r>
              <a:rPr lang="ru-RU" sz="1700" dirty="0" err="1"/>
              <a:t>Login.jsx</a:t>
            </a:r>
            <a:r>
              <a:rPr lang="ru-RU" sz="1700" dirty="0"/>
              <a:t>» – компонент формы входа с полями для логина и пароля, реализующий аутентификацию через «Basic </a:t>
            </a:r>
            <a:r>
              <a:rPr lang="ru-RU" sz="1700" dirty="0" err="1"/>
              <a:t>Auth</a:t>
            </a:r>
            <a:r>
              <a:rPr lang="ru-RU" sz="1700" dirty="0"/>
              <a:t>»;</a:t>
            </a:r>
          </a:p>
          <a:p>
            <a:pPr lvl="0" algn="just"/>
            <a:r>
              <a:rPr lang="ru-RU" sz="1700" dirty="0"/>
              <a:t>«</a:t>
            </a:r>
            <a:r>
              <a:rPr lang="ru-RU" sz="1700" dirty="0" err="1"/>
              <a:t>IndicationsWithChart.jsx</a:t>
            </a:r>
            <a:r>
              <a:rPr lang="ru-RU" sz="1700" dirty="0"/>
              <a:t>» – комбинированный компонент для работы с показаниями датчиков, объединяющий загрузку данных, табличное представление и отображение графика с фильтрацией по «ID» датчика;</a:t>
            </a:r>
          </a:p>
          <a:p>
            <a:pPr lvl="0" algn="just"/>
            <a:r>
              <a:rPr lang="ru-RU" sz="1700" dirty="0"/>
              <a:t>«</a:t>
            </a:r>
            <a:r>
              <a:rPr lang="ru-RU" sz="1700" dirty="0" err="1"/>
              <a:t>Dashboard.jsx</a:t>
            </a:r>
            <a:r>
              <a:rPr lang="ru-RU" sz="1700" dirty="0"/>
              <a:t>» – основной компонент панели управления, содержащий все секции для работы с сущностями (компании, помещения, пользователи и так далее) и координирующий загрузку данных через «API».</a:t>
            </a:r>
          </a:p>
        </p:txBody>
      </p:sp>
    </p:spTree>
    <p:extLst>
      <p:ext uri="{BB962C8B-B14F-4D97-AF65-F5344CB8AC3E}">
        <p14:creationId xmlns:p14="http://schemas.microsoft.com/office/powerpoint/2010/main" val="356617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4933F-6718-C027-8EE7-A0B41D63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 sz="3700" b="1" dirty="0">
                <a:solidFill>
                  <a:srgbClr val="FFFFFF"/>
                </a:solidFill>
              </a:rPr>
              <a:t>Лабораторная работа 2</a:t>
            </a:r>
            <a:endParaRPr lang="ru-RU" sz="37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797F2-EAF3-96A2-8D5C-08A3F453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ru-RU" sz="1800" dirty="0"/>
              <a:t>спроектировать БД информационной системы (в БД должно быть определено не менее 5 сущностей (таблиц), при этом для ряда таблиц должны быть определены связи через внешние ключи (Foreign </a:t>
            </a:r>
            <a:r>
              <a:rPr lang="ru-RU" sz="1800" dirty="0" err="1"/>
              <a:t>Keys</a:t>
            </a:r>
            <a:r>
              <a:rPr lang="ru-RU" sz="1800" dirty="0"/>
              <a:t>));</a:t>
            </a:r>
          </a:p>
          <a:p>
            <a:pPr algn="just"/>
            <a:r>
              <a:rPr lang="ru-RU" sz="1800" dirty="0"/>
              <a:t>разработать приложение, использующее технологию «ORM» для представления таблиц (сущностей) спроектированной БД; </a:t>
            </a:r>
          </a:p>
          <a:p>
            <a:pPr algn="just"/>
            <a:r>
              <a:rPr lang="ru-RU" sz="1800" dirty="0"/>
              <a:t>реализовать основные «CRUD-операции» для работы с БД, при этом необходимо учитывать специфику выбранного технического объекта, то есть функции работы с информацией в БД должны предоставлять / изменять необходимые данные таким образом, как это могло бы быть на реальном объекте;</a:t>
            </a:r>
          </a:p>
          <a:p>
            <a:pPr algn="just"/>
            <a:r>
              <a:rPr lang="ru-RU" sz="1800" dirty="0"/>
              <a:t>используя разработанное приложение создать тестовую БД, сгенерировать таблицы и произвести популяцию БД (добавить несколько тестовых записей)</a:t>
            </a:r>
            <a:r>
              <a:rPr lang="en-US" sz="1800" dirty="0"/>
              <a:t>;</a:t>
            </a:r>
            <a:endParaRPr lang="ru-RU" sz="1800" dirty="0"/>
          </a:p>
          <a:p>
            <a:pPr algn="just"/>
            <a:r>
              <a:rPr lang="ru-RU" sz="1800" dirty="0"/>
              <a:t>написать тесты для проверки основных «CRUD-операций»;</a:t>
            </a:r>
          </a:p>
          <a:p>
            <a:pPr algn="just"/>
            <a:r>
              <a:rPr lang="ru-RU" sz="1800" dirty="0"/>
              <a:t>настроить сетевой доступ к серверу БД на виртуальной машине и проверить работу приложения на данном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144099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11F1E-413C-8F7E-FF99-D2ED6A1B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Загрузка файлов на «GitHub»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Шрифт, линия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2B996D-4929-5183-4F25-C2C43248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2560992"/>
            <a:ext cx="7608304" cy="18069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C9B65-F081-B838-30FE-5C24BB4F6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«</a:t>
            </a:r>
            <a:r>
              <a:rPr lang="en-US" sz="3600" b="1"/>
              <a:t>Nginx</a:t>
            </a:r>
            <a:r>
              <a:rPr lang="ru-RU" sz="3600" b="1"/>
              <a:t>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E713B-7A99-8C26-6E7E-482AA403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1600" dirty="0"/>
              <a:t>Теперь развернем и запустим серверную часть программы. Для запуска приложения в «</a:t>
            </a:r>
            <a:r>
              <a:rPr lang="ru-RU" sz="1600" dirty="0" err="1"/>
              <a:t>production</a:t>
            </a:r>
            <a:r>
              <a:rPr lang="ru-RU" sz="1600" dirty="0"/>
              <a:t>» (продуктивном, рабочем) режиме необходима настройка дополнительной инфраструктуры на сервере. В первую очередь встроенный веб-сервер приложения не должен использоваться напрямую, так как, как правило, данные веб-сервера не соответствуют требованиям безопасности. Таким образом, запросы к «REST API» должны перенаправляться (</a:t>
            </a:r>
            <a:r>
              <a:rPr lang="ru-RU" sz="1600" dirty="0" err="1"/>
              <a:t>проксироваться</a:t>
            </a:r>
            <a:r>
              <a:rPr lang="ru-RU" sz="1600" dirty="0"/>
              <a:t>) через веб-сервер специального назначения</a:t>
            </a:r>
            <a:r>
              <a:rPr lang="en-US" sz="1600" dirty="0"/>
              <a:t>.</a:t>
            </a:r>
            <a:endParaRPr lang="ru-RU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Шриф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E4C5B4-EB8B-0932-DD89-3A54E392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807070"/>
            <a:ext cx="5628018" cy="30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3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78C61-1F05-DDD5-4C44-ED57A124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/>
              <a:t>Выключение «</a:t>
            </a:r>
            <a:r>
              <a:rPr lang="en-US" sz="3600" b="1"/>
              <a:t>Apache</a:t>
            </a:r>
            <a:r>
              <a:rPr lang="ru-RU" sz="3600" b="1"/>
              <a:t>»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54CC3-5835-397B-CABB-B9B0618E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1800" dirty="0"/>
              <a:t>Для реализации данной схемы взаимодействия устанавливаем «</a:t>
            </a:r>
            <a:r>
              <a:rPr lang="ru-RU" sz="1800" dirty="0" err="1"/>
              <a:t>Nginx</a:t>
            </a:r>
            <a:r>
              <a:rPr lang="ru-RU" sz="1800" dirty="0"/>
              <a:t>», предварительно остановив веб-сервер «Apache», чтобы избежать конфликта доступа на порт 80. Выполняем это командами «</a:t>
            </a:r>
            <a:r>
              <a:rPr lang="en-US" sz="1800" dirty="0" err="1"/>
              <a:t>systemctl</a:t>
            </a:r>
            <a:r>
              <a:rPr lang="en-US" sz="1800" dirty="0"/>
              <a:t> stop </a:t>
            </a:r>
            <a:r>
              <a:rPr lang="en-US" sz="1800" dirty="0" err="1"/>
              <a:t>apache</a:t>
            </a:r>
            <a:r>
              <a:rPr lang="ru-RU" sz="1800" dirty="0"/>
              <a:t>2» и «</a:t>
            </a:r>
            <a:r>
              <a:rPr lang="en-US" sz="1800" dirty="0" err="1"/>
              <a:t>systemctl</a:t>
            </a:r>
            <a:r>
              <a:rPr lang="en-US" sz="1800" dirty="0"/>
              <a:t> disable </a:t>
            </a:r>
            <a:r>
              <a:rPr lang="en-US" sz="1800" dirty="0" err="1"/>
              <a:t>apache</a:t>
            </a:r>
            <a:r>
              <a:rPr lang="ru-RU" sz="1800" dirty="0"/>
              <a:t>2», а затем с помощью «</a:t>
            </a:r>
            <a:r>
              <a:rPr lang="ru-RU" sz="1800" dirty="0" err="1"/>
              <a:t>systemctl</a:t>
            </a:r>
            <a:r>
              <a:rPr lang="ru-RU" sz="1800" dirty="0"/>
              <a:t> </a:t>
            </a:r>
            <a:r>
              <a:rPr lang="en-US" sz="1800" dirty="0"/>
              <a:t>status</a:t>
            </a:r>
            <a:r>
              <a:rPr lang="ru-RU" sz="1800" dirty="0"/>
              <a:t> apache2» проверяем статус «Apache», который должен быть «</a:t>
            </a:r>
            <a:r>
              <a:rPr lang="en-US" sz="1800" dirty="0"/>
              <a:t>disabled</a:t>
            </a:r>
            <a:r>
              <a:rPr lang="ru-RU" sz="1800" dirty="0"/>
              <a:t>».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F1351A-9D22-1E4D-AF41-A18A1A20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5" y="3049992"/>
            <a:ext cx="5952490" cy="5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3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34DDB-A78B-A411-2581-A16CBCF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4800" b="1"/>
              <a:t>Установка «</a:t>
            </a:r>
            <a:r>
              <a:rPr lang="en-US" sz="4800" b="1"/>
              <a:t>Nginx</a:t>
            </a:r>
            <a:r>
              <a:rPr lang="ru-RU" sz="4800" b="1"/>
              <a:t>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0A199-33C6-9736-EAF8-3E4336880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Установка «</a:t>
            </a:r>
            <a:r>
              <a:rPr lang="en-US" sz="2400" dirty="0"/>
              <a:t>Nginx</a:t>
            </a:r>
            <a:r>
              <a:rPr lang="ru-RU" sz="2400" dirty="0"/>
              <a:t>» выполняется командой «</a:t>
            </a:r>
            <a:r>
              <a:rPr lang="en-US" sz="2400" dirty="0"/>
              <a:t>apt install nginx</a:t>
            </a:r>
            <a:r>
              <a:rPr lang="ru-RU" sz="2400" dirty="0"/>
              <a:t>», после чего с помощью ввода «</a:t>
            </a:r>
            <a:r>
              <a:rPr lang="en-US" sz="2400" dirty="0"/>
              <a:t>nano</a:t>
            </a:r>
            <a:r>
              <a:rPr lang="ru-RU" sz="2400" dirty="0"/>
              <a:t> /</a:t>
            </a:r>
            <a:r>
              <a:rPr lang="en-US" sz="2400" dirty="0" err="1"/>
              <a:t>etc</a:t>
            </a:r>
            <a:r>
              <a:rPr lang="ru-RU" sz="2400" dirty="0"/>
              <a:t>/</a:t>
            </a:r>
            <a:r>
              <a:rPr lang="en-US" sz="2400" dirty="0"/>
              <a:t>nginx</a:t>
            </a:r>
            <a:r>
              <a:rPr lang="ru-RU" sz="2400" dirty="0"/>
              <a:t>/</a:t>
            </a:r>
            <a:r>
              <a:rPr lang="en-US" sz="2400" dirty="0"/>
              <a:t>sites</a:t>
            </a:r>
            <a:r>
              <a:rPr lang="ru-RU" sz="2400" dirty="0"/>
              <a:t>-</a:t>
            </a:r>
            <a:r>
              <a:rPr lang="en-US" sz="2400" dirty="0"/>
              <a:t>available</a:t>
            </a:r>
            <a:r>
              <a:rPr lang="ru-RU" sz="2400" dirty="0"/>
              <a:t>/</a:t>
            </a:r>
            <a:r>
              <a:rPr lang="en-US" sz="2400" dirty="0"/>
              <a:t>backend</a:t>
            </a:r>
            <a:r>
              <a:rPr lang="ru-RU" sz="2400" dirty="0"/>
              <a:t>-</a:t>
            </a:r>
            <a:r>
              <a:rPr lang="en-US" sz="2400" dirty="0"/>
              <a:t>app</a:t>
            </a:r>
            <a:r>
              <a:rPr lang="ru-RU" sz="2400" dirty="0"/>
              <a:t>.</a:t>
            </a:r>
            <a:r>
              <a:rPr lang="en-US" sz="2400" dirty="0"/>
              <a:t>conf</a:t>
            </a:r>
            <a:r>
              <a:rPr lang="ru-RU" sz="2400" dirty="0"/>
              <a:t>» создадим новую конфигурацию</a:t>
            </a:r>
          </a:p>
        </p:txBody>
      </p:sp>
      <p:pic>
        <p:nvPicPr>
          <p:cNvPr id="4" name="Рисунок 3" descr="Изображение выглядит как текст, программное обеспечение, Мультимедийное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F43D00-7806-7DEF-D319-71F551D1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652528"/>
            <a:ext cx="5150277" cy="1377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9F4A6-31CF-5605-7FD1-7F5DA09C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ru-RU" sz="4800" b="1" dirty="0"/>
              <a:t>Конфигурация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985C0E5-C58C-B6E9-9F28-828FB271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2901132"/>
            <a:ext cx="5150277" cy="296140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3052EA4-539F-B44B-25C9-231778927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Активируем созданную конфигурацию</a:t>
            </a:r>
            <a:r>
              <a:rPr lang="en-US" sz="2000" dirty="0"/>
              <a:t>, </a:t>
            </a:r>
            <a:r>
              <a:rPr lang="ru-RU" sz="2000" dirty="0"/>
              <a:t>создав символическую ссылку</a:t>
            </a:r>
            <a:r>
              <a:rPr lang="en-US" sz="2000" dirty="0"/>
              <a:t> (</a:t>
            </a:r>
            <a:r>
              <a:rPr lang="ru-RU" sz="2000" dirty="0"/>
              <a:t>ярлык</a:t>
            </a:r>
            <a:r>
              <a:rPr lang="en-US" sz="2000" dirty="0"/>
              <a:t>) </a:t>
            </a:r>
            <a:r>
              <a:rPr lang="ru-RU" sz="2000" dirty="0"/>
              <a:t>на файл конфигурации в директории </a:t>
            </a:r>
            <a:r>
              <a:rPr lang="en-US" sz="2000" dirty="0"/>
              <a:t>«/</a:t>
            </a:r>
            <a:r>
              <a:rPr lang="en-US" sz="2000" dirty="0" err="1"/>
              <a:t>etc</a:t>
            </a:r>
            <a:r>
              <a:rPr lang="en-US" sz="2000" dirty="0"/>
              <a:t>/nginx/sites-enabled» </a:t>
            </a:r>
            <a:r>
              <a:rPr lang="ru-RU" sz="2000" dirty="0"/>
              <a:t>командой </a:t>
            </a:r>
            <a:r>
              <a:rPr lang="en-US" sz="2000" dirty="0"/>
              <a:t>«ln -s /</a:t>
            </a:r>
            <a:r>
              <a:rPr lang="en-US" sz="2000" dirty="0" err="1"/>
              <a:t>etc</a:t>
            </a:r>
            <a:r>
              <a:rPr lang="en-US" sz="2000" dirty="0"/>
              <a:t>/nginx/sites-available/backend-</a:t>
            </a:r>
            <a:r>
              <a:rPr lang="en-US" sz="2000" dirty="0" err="1"/>
              <a:t>app.conf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/nginx/sites-enabled/». </a:t>
            </a:r>
            <a:r>
              <a:rPr lang="ru-RU" sz="2000" dirty="0"/>
              <a:t>Затем перезапустим «</a:t>
            </a:r>
            <a:r>
              <a:rPr lang="en-US" sz="2000" dirty="0"/>
              <a:t>Nginx</a:t>
            </a:r>
            <a:r>
              <a:rPr lang="ru-RU" sz="2000" dirty="0"/>
              <a:t>» и проверим его статус.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9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D1FF8-2A2C-77B9-1873-52CF3B0F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ru-RU" sz="4000" b="1" dirty="0"/>
              <a:t>Скрипты</a:t>
            </a: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69F5B-1221-5949-B149-1F7D2E4D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 fontScale="92500"/>
          </a:bodyPr>
          <a:lstStyle/>
          <a:p>
            <a:pPr marL="0" indent="457200" algn="just">
              <a:buNone/>
            </a:pPr>
            <a:r>
              <a:rPr lang="ru-RU" sz="2400" dirty="0"/>
              <a:t>Далее создадим скрипты «run.sh» и «stop.sh», чтобы запускать и останавливать приложение одной командой. Также с помощью команд «</a:t>
            </a:r>
            <a:r>
              <a:rPr lang="en-US" sz="2400" dirty="0" err="1"/>
              <a:t>chmod</a:t>
            </a:r>
            <a:r>
              <a:rPr lang="ru-RU" sz="2400" dirty="0"/>
              <a:t> +</a:t>
            </a:r>
            <a:r>
              <a:rPr lang="en-US" sz="2400" dirty="0"/>
              <a:t>x</a:t>
            </a:r>
            <a:r>
              <a:rPr lang="ru-RU" sz="2400" dirty="0"/>
              <a:t> /</a:t>
            </a:r>
            <a:r>
              <a:rPr lang="en-US" sz="2400" dirty="0"/>
              <a:t>opt</a:t>
            </a:r>
            <a:r>
              <a:rPr lang="ru-RU" sz="2400" dirty="0"/>
              <a:t>/</a:t>
            </a:r>
            <a:r>
              <a:rPr lang="en-US" sz="2400" dirty="0"/>
              <a:t>AIS</a:t>
            </a:r>
            <a:r>
              <a:rPr lang="ru-RU" sz="2400" dirty="0"/>
              <a:t>/</a:t>
            </a:r>
            <a:r>
              <a:rPr lang="en-US" sz="2400" dirty="0"/>
              <a:t>run</a:t>
            </a:r>
            <a:r>
              <a:rPr lang="ru-RU" sz="2400" dirty="0"/>
              <a:t>.</a:t>
            </a:r>
            <a:r>
              <a:rPr lang="en-US" sz="2400" dirty="0" err="1"/>
              <a:t>sh</a:t>
            </a:r>
            <a:r>
              <a:rPr lang="ru-RU" sz="2400" dirty="0"/>
              <a:t>» и «</a:t>
            </a:r>
            <a:r>
              <a:rPr lang="en-US" sz="2400" dirty="0" err="1"/>
              <a:t>chmod</a:t>
            </a:r>
            <a:r>
              <a:rPr lang="ru-RU" sz="2400" dirty="0"/>
              <a:t> +</a:t>
            </a:r>
            <a:r>
              <a:rPr lang="en-US" sz="2400" dirty="0"/>
              <a:t>x</a:t>
            </a:r>
            <a:r>
              <a:rPr lang="ru-RU" sz="2400" dirty="0"/>
              <a:t> /</a:t>
            </a:r>
            <a:r>
              <a:rPr lang="en-US" sz="2400" dirty="0"/>
              <a:t>opt</a:t>
            </a:r>
            <a:r>
              <a:rPr lang="ru-RU" sz="2400" dirty="0"/>
              <a:t>/</a:t>
            </a:r>
            <a:r>
              <a:rPr lang="en-US" sz="2400" dirty="0"/>
              <a:t>AIS</a:t>
            </a:r>
            <a:r>
              <a:rPr lang="ru-RU" sz="2400" dirty="0"/>
              <a:t>/</a:t>
            </a:r>
            <a:r>
              <a:rPr lang="en-US" sz="2400" dirty="0"/>
              <a:t>stop</a:t>
            </a:r>
            <a:r>
              <a:rPr lang="ru-RU" sz="2400" dirty="0"/>
              <a:t>.</a:t>
            </a:r>
            <a:r>
              <a:rPr lang="en-US" sz="2400" dirty="0" err="1"/>
              <a:t>sh</a:t>
            </a:r>
            <a:r>
              <a:rPr lang="ru-RU" sz="2400" dirty="0"/>
              <a:t>» определяем данные файлы в системе как исполняемые.</a:t>
            </a:r>
          </a:p>
          <a:p>
            <a:pPr marL="0" indent="457200" algn="just">
              <a:buNone/>
            </a:pPr>
            <a:r>
              <a:rPr lang="ru-RU" sz="2400" dirty="0"/>
              <a:t>Теперь выдаем права пользователю </a:t>
            </a:r>
            <a:r>
              <a:rPr lang="en-US" sz="2400" dirty="0"/>
              <a:t>«ais» </a:t>
            </a:r>
            <a:r>
              <a:rPr lang="ru-RU" sz="2400" dirty="0"/>
              <a:t>на запуск приложения командами </a:t>
            </a:r>
            <a:r>
              <a:rPr lang="en-US" sz="2400" dirty="0"/>
              <a:t>«</a:t>
            </a:r>
            <a:r>
              <a:rPr lang="en-US" sz="2400" dirty="0" err="1"/>
              <a:t>chown</a:t>
            </a:r>
            <a:r>
              <a:rPr lang="en-US" sz="2400" dirty="0"/>
              <a:t> -R ais /opt/AIS» </a:t>
            </a:r>
            <a:r>
              <a:rPr lang="ru-RU" sz="2400" dirty="0"/>
              <a:t>и </a:t>
            </a:r>
            <a:r>
              <a:rPr lang="en-US" sz="2400" dirty="0"/>
              <a:t>«</a:t>
            </a:r>
            <a:r>
              <a:rPr lang="en-US" sz="2400" dirty="0" err="1"/>
              <a:t>chown</a:t>
            </a:r>
            <a:r>
              <a:rPr lang="en-US" sz="2400" dirty="0"/>
              <a:t> -R ais /opt/venv313».</a:t>
            </a:r>
            <a:endParaRPr lang="ru-RU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FA6022-0B16-2F5D-F7B0-9AE7C827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615901"/>
            <a:ext cx="4397433" cy="450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E4412D9-631D-34A2-7B36-F95AF4D0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4340203"/>
            <a:ext cx="4395569" cy="12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91C90-3537-4A91-AF79-93BBAA5E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ru-RU" sz="4800" b="1" dirty="0"/>
              <a:t>Клиентская часть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119F0F-8A43-2917-15F4-DAB6D7C8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023451"/>
            <a:ext cx="5150277" cy="271677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0F31C41-0C72-A98B-980C-527B6101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2000" dirty="0"/>
              <a:t>Переходим к развертыванию клиентской части системы и начинаем со сборки проекта с помощью «</a:t>
            </a:r>
            <a:r>
              <a:rPr lang="en-US" sz="2000" dirty="0" err="1"/>
              <a:t>npm</a:t>
            </a:r>
            <a:r>
              <a:rPr lang="en-US" sz="2000" dirty="0"/>
              <a:t> run build</a:t>
            </a:r>
            <a:r>
              <a:rPr lang="ru-RU" sz="2000" dirty="0"/>
              <a:t>». В рамках текущей схемы развёртывания взаимодействие клиентской и серверной части системы будет выглядеть так, как показано рисунке.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8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A5E7A-7A1C-6EFA-FB49-7616703C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 b="1" dirty="0"/>
              <a:t>Копирование «</a:t>
            </a:r>
            <a:r>
              <a:rPr lang="en-US" sz="3600" b="1" dirty="0"/>
              <a:t>build</a:t>
            </a:r>
            <a:r>
              <a:rPr lang="ru-RU" sz="3600" b="1" dirty="0"/>
              <a:t>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1567E5-4E4A-9865-555E-D8BD5EC7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sz="1800" dirty="0"/>
              <a:t>Веб-сервер «</a:t>
            </a:r>
            <a:r>
              <a:rPr lang="ru-RU" sz="1800" dirty="0" err="1"/>
              <a:t>Nginx</a:t>
            </a:r>
            <a:r>
              <a:rPr lang="ru-RU" sz="1800" dirty="0"/>
              <a:t>» по умолчанию принимает подключения на портах 80 и 443 (для защищенных соединений) и предоставляет контент из директории «/</a:t>
            </a:r>
            <a:r>
              <a:rPr lang="ru-RU" sz="1800" dirty="0" err="1"/>
              <a:t>var</a:t>
            </a:r>
            <a:r>
              <a:rPr lang="ru-RU" sz="1800" dirty="0"/>
              <a:t>/</a:t>
            </a:r>
            <a:r>
              <a:rPr lang="ru-RU" sz="1800" dirty="0" err="1"/>
              <a:t>www</a:t>
            </a:r>
            <a:r>
              <a:rPr lang="ru-RU" sz="1800" dirty="0"/>
              <a:t>/</a:t>
            </a:r>
            <a:r>
              <a:rPr lang="ru-RU" sz="1800" dirty="0" err="1"/>
              <a:t>html</a:t>
            </a:r>
            <a:r>
              <a:rPr lang="ru-RU" sz="1800" dirty="0"/>
              <a:t>». Таким образом, для предоставления собранного веб-приложения пользователям необходимо создать директорию, указанную в параметре «</a:t>
            </a:r>
            <a:r>
              <a:rPr lang="ru-RU" sz="1800" dirty="0" err="1"/>
              <a:t>homepage</a:t>
            </a:r>
            <a:r>
              <a:rPr lang="ru-RU" sz="1800" dirty="0"/>
              <a:t>» в «</a:t>
            </a:r>
            <a:r>
              <a:rPr lang="ru-RU" sz="1800" dirty="0" err="1"/>
              <a:t>package.json</a:t>
            </a:r>
            <a:r>
              <a:rPr lang="ru-RU" sz="1800" dirty="0"/>
              <a:t>» и скопировать в эту директорию содержимое папки «</a:t>
            </a:r>
            <a:r>
              <a:rPr lang="ru-RU" sz="1800" dirty="0" err="1"/>
              <a:t>build</a:t>
            </a:r>
            <a:r>
              <a:rPr lang="ru-RU" sz="1800" dirty="0"/>
              <a:t>» из проекта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13740D-40C7-F2F4-75CA-48AF279B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511600"/>
            <a:ext cx="5628018" cy="36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99BB2-1ABC-0D56-AD70-CA051729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b="1" dirty="0"/>
              <a:t>Выдача прав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BAD280-7A1F-DF17-3AEC-07C1F0ED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457200" algn="just">
              <a:buNone/>
            </a:pPr>
            <a:r>
              <a:rPr lang="ru-RU" dirty="0"/>
              <a:t>Затем необходимо выдать права системному пользователю, от которого по умолчанию запускается «</a:t>
            </a:r>
            <a:r>
              <a:rPr lang="ru-RU" dirty="0" err="1"/>
              <a:t>Nginx</a:t>
            </a:r>
            <a:r>
              <a:rPr lang="ru-RU" dirty="0"/>
              <a:t>» (пользователь «</a:t>
            </a:r>
            <a:r>
              <a:rPr lang="ru-RU" dirty="0" err="1"/>
              <a:t>www-data</a:t>
            </a:r>
            <a:r>
              <a:rPr lang="ru-RU" dirty="0"/>
              <a:t>») командой «</a:t>
            </a:r>
            <a:r>
              <a:rPr lang="ru-RU" dirty="0" err="1"/>
              <a:t>chown</a:t>
            </a:r>
            <a:r>
              <a:rPr lang="ru-RU" dirty="0"/>
              <a:t> -R </a:t>
            </a:r>
            <a:r>
              <a:rPr lang="ru-RU" dirty="0" err="1"/>
              <a:t>www-data:www-data</a:t>
            </a:r>
            <a:r>
              <a:rPr lang="ru-RU" dirty="0"/>
              <a:t>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www</a:t>
            </a:r>
            <a:r>
              <a:rPr lang="ru-RU" dirty="0"/>
              <a:t>/</a:t>
            </a:r>
            <a:r>
              <a:rPr lang="ru-RU" dirty="0" err="1"/>
              <a:t>html</a:t>
            </a:r>
            <a:r>
              <a:rPr lang="ru-RU" dirty="0"/>
              <a:t>/</a:t>
            </a:r>
            <a:r>
              <a:rPr lang="en-US" dirty="0"/>
              <a:t>System</a:t>
            </a:r>
            <a:r>
              <a:rPr lang="ru-RU" dirty="0"/>
              <a:t>».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62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8ABF05-95B3-1BA7-4DAF-154AA5A8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Авторизация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2F05E6-4B11-4D38-E699-E6CF0658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653" y="666728"/>
            <a:ext cx="408567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0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1FE48-5C8A-2029-D7FC-0A4F3A898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1A8A5-2E8B-64CC-8120-99BB5C9D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ru-RU" sz="3700" b="1">
                <a:solidFill>
                  <a:srgbClr val="FFFFFF"/>
                </a:solidFill>
              </a:rPr>
              <a:t>Лабораторная работа 2</a:t>
            </a:r>
            <a:endParaRPr lang="ru-RU" sz="37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9303E-6BDB-BFD7-D6FB-C6FBC5E1E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ru-RU" sz="2400" dirty="0"/>
              <a:t>ознакомиться с протоколом «HTTP»;</a:t>
            </a:r>
          </a:p>
          <a:p>
            <a:pPr algn="just"/>
            <a:r>
              <a:rPr lang="ru-RU" sz="2400" dirty="0"/>
              <a:t>ознакомиться с понятием «REST API»;</a:t>
            </a:r>
          </a:p>
          <a:p>
            <a:pPr algn="just"/>
            <a:r>
              <a:rPr lang="ru-RU" sz="2400" dirty="0"/>
              <a:t>спроектировать «REST API» для серверной части информационной системы;</a:t>
            </a:r>
          </a:p>
          <a:p>
            <a:pPr algn="just"/>
            <a:r>
              <a:rPr lang="ru-RU" sz="2400" dirty="0"/>
              <a:t>реализовать «</a:t>
            </a:r>
            <a:r>
              <a:rPr lang="ru-RU" sz="2400" dirty="0" err="1"/>
              <a:t>RESTful</a:t>
            </a:r>
            <a:r>
              <a:rPr lang="ru-RU" sz="2400" dirty="0"/>
              <a:t>» веб-приложение и оформить страницу с документацией к «REST API» на основе спецификации «</a:t>
            </a:r>
            <a:r>
              <a:rPr lang="ru-RU" sz="2400" dirty="0" err="1"/>
              <a:t>OpenAPI</a:t>
            </a:r>
            <a:r>
              <a:rPr lang="ru-RU" sz="2400" dirty="0"/>
              <a:t>»;</a:t>
            </a:r>
          </a:p>
          <a:p>
            <a:pPr algn="just"/>
            <a:r>
              <a:rPr lang="ru-RU" sz="2400" dirty="0"/>
              <a:t>протестировать «</a:t>
            </a:r>
            <a:r>
              <a:rPr lang="ru-RU" sz="2400" dirty="0" err="1"/>
              <a:t>RESTful</a:t>
            </a:r>
            <a:r>
              <a:rPr lang="ru-RU" sz="2400" dirty="0"/>
              <a:t>» приложение и продемонстрировать результат;</a:t>
            </a:r>
          </a:p>
          <a:p>
            <a:pPr algn="just"/>
            <a:r>
              <a:rPr lang="ru-RU" sz="2400" dirty="0"/>
              <a:t>провести нагрузочное тестирование разработанного «</a:t>
            </a:r>
            <a:r>
              <a:rPr lang="ru-RU" sz="2400" dirty="0" err="1"/>
              <a:t>RESTful</a:t>
            </a:r>
            <a:r>
              <a:rPr lang="ru-RU" sz="2400" dirty="0"/>
              <a:t>» веб-приложения;</a:t>
            </a:r>
          </a:p>
          <a:p>
            <a:pPr algn="just"/>
            <a:r>
              <a:rPr lang="ru-RU" sz="2400" dirty="0"/>
              <a:t>спроектировать графический интерфейс (GUI) клиентского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9121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40BAB-CB2A-E7F3-6ED9-FA458D0B8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B5CAF1-5FA7-D4AC-95E9-A4297E07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Блок «Компании»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линия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B147E71-CC6A-09CD-7082-A8CDA6304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2465888"/>
            <a:ext cx="7608304" cy="1997179"/>
          </a:xfrm>
          <a:prstGeom prst="rect">
            <a:avLst/>
          </a:prstGeom>
          <a:noFill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F14B5-5B9D-8445-0056-676611373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BC7556-2E9E-1A22-7648-9F012840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Блок «События»</a:t>
            </a: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число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C110F6-CE67-6B5D-5CC7-F4ADC29E4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278583"/>
            <a:ext cx="5536001" cy="2242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477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42E99-623F-FAB0-6E36-94A01E1E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C15FDE-B73C-E883-5FA0-5E4553D9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Блок «Показания» (таблица)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снимок экрана, число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F31C74-ACC8-BCE1-3F52-EBD51EE91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533871"/>
            <a:ext cx="7608304" cy="3861214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5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10254-CD2F-A3D9-87F4-E59DFF13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5AF0D0-9997-B7A2-4625-8AC61E1F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Блок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«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Показания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» (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график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снимок экран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0A8993-DA0C-9273-D5F9-56D2A2308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507" y="2188624"/>
            <a:ext cx="5536001" cy="2421999"/>
          </a:xfrm>
          <a:prstGeom prst="rect">
            <a:avLst/>
          </a:prstGeom>
          <a:noFill/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3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EC76A-EDFA-80F7-2CEC-275AF9AA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ru-RU" sz="4800" b="1" dirty="0"/>
              <a:t>Вывод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EBC3F-00E7-85A7-FC6E-7E8D23A8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457200" algn="just">
              <a:buNone/>
            </a:pPr>
            <a:r>
              <a:rPr lang="ru-RU" sz="2400" dirty="0"/>
              <a:t>В ходе лабораторной работы мы разработали клиент-серверное приложение для автоматизированной системы «Система контроля и управления датчиками в производственном помещении».</a:t>
            </a:r>
          </a:p>
        </p:txBody>
      </p:sp>
    </p:spTree>
    <p:extLst>
      <p:ext uri="{BB962C8B-B14F-4D97-AF65-F5344CB8AC3E}">
        <p14:creationId xmlns:p14="http://schemas.microsoft.com/office/powerpoint/2010/main" val="363719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E77DE-E50E-1E5A-156A-BCA1B83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ru-RU" sz="3700" b="1">
                <a:solidFill>
                  <a:srgbClr val="FFFFFF"/>
                </a:solidFill>
              </a:rPr>
              <a:t>Лабораторная работа 3</a:t>
            </a:r>
            <a:endParaRPr lang="ru-RU" sz="3700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96ADB-26D8-C15E-536E-A6F3FB42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развернуть и запустить серверную часть системы;</a:t>
            </a:r>
          </a:p>
          <a:p>
            <a:pPr algn="just"/>
            <a:r>
              <a:rPr lang="ru-RU" dirty="0"/>
              <a:t>протестировать приложение; </a:t>
            </a:r>
          </a:p>
          <a:p>
            <a:pPr algn="just"/>
            <a:r>
              <a:rPr lang="ru-RU" dirty="0"/>
              <a:t>оформить итоговые документы и презентацию.</a:t>
            </a:r>
          </a:p>
        </p:txBody>
      </p:sp>
    </p:spTree>
    <p:extLst>
      <p:ext uri="{BB962C8B-B14F-4D97-AF65-F5344CB8AC3E}">
        <p14:creationId xmlns:p14="http://schemas.microsoft.com/office/powerpoint/2010/main" val="17205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1839A-18BD-54AC-B5C7-D2B26476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ru-RU" b="1" dirty="0"/>
              <a:t>Установка «</a:t>
            </a:r>
            <a:r>
              <a:rPr lang="en-US" b="1" dirty="0" err="1"/>
              <a:t>Virtualbox</a:t>
            </a:r>
            <a:r>
              <a:rPr lang="ru-RU" b="1" dirty="0"/>
              <a:t>»</a:t>
            </a:r>
            <a:r>
              <a:rPr lang="en-US" b="1" dirty="0"/>
              <a:t> </a:t>
            </a:r>
            <a:r>
              <a:rPr lang="ru-RU" b="1" dirty="0"/>
              <a:t>и «</a:t>
            </a:r>
            <a:r>
              <a:rPr lang="en-US" b="1" dirty="0"/>
              <a:t>Linux</a:t>
            </a:r>
            <a:r>
              <a:rPr lang="ru-RU" b="1" dirty="0"/>
              <a:t>»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1754C-7C41-246B-C644-B42D16FBF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/>
              <a:t>Для начала устанавливаем систему виртуализации «</a:t>
            </a:r>
            <a:r>
              <a:rPr lang="ru-RU" dirty="0" err="1"/>
              <a:t>Virtualbox</a:t>
            </a:r>
            <a:r>
              <a:rPr lang="ru-RU" dirty="0"/>
              <a:t>» и скачиваем образ операционной системы «Linux </a:t>
            </a:r>
            <a:r>
              <a:rPr lang="ru-RU" dirty="0" err="1"/>
              <a:t>Debian</a:t>
            </a:r>
            <a:r>
              <a:rPr lang="ru-RU" dirty="0"/>
              <a:t>». После чего создаем виртуальную машину в «</a:t>
            </a:r>
            <a:r>
              <a:rPr lang="ru-RU" dirty="0" err="1"/>
              <a:t>Virtualbox</a:t>
            </a:r>
            <a:r>
              <a:rPr lang="ru-RU" dirty="0"/>
              <a:t>»  с «Linux </a:t>
            </a:r>
            <a:r>
              <a:rPr lang="ru-RU" dirty="0" err="1"/>
              <a:t>Debian</a:t>
            </a:r>
            <a:r>
              <a:rPr lang="ru-RU" dirty="0"/>
              <a:t>». Далее проводим установку ОС так, как описано в задании к лабораторной работе.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irtualBox - Wikipedia">
            <a:extLst>
              <a:ext uri="{FF2B5EF4-FFF2-40B4-BE49-F238E27FC236}">
                <a16:creationId xmlns:a16="http://schemas.microsoft.com/office/drawing/2014/main" id="{E08FED3E-4223-3DAE-E965-EF0E730B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7184" y="1490612"/>
            <a:ext cx="3781051" cy="323279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CD069-57C2-D1D5-5D6C-E2B1E7B4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ru-RU" b="1" dirty="0"/>
              <a:t>Настройка сетевых интерфейсов</a:t>
            </a:r>
          </a:p>
        </p:txBody>
      </p:sp>
      <p:pic>
        <p:nvPicPr>
          <p:cNvPr id="4" name="Рисунок 3" descr="Изображение выглядит как текст, программное обеспечение, Значок на компьютер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ECEE88-79C6-0773-70C2-6C3D68BB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695423"/>
            <a:ext cx="4555700" cy="253980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E20FEC6-A577-5F6D-525F-C1F183D24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3617079"/>
            <a:ext cx="4555700" cy="255119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55CAB8C-9708-97BB-8697-A9F0C256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/>
              <a:t>После необходимо настроить сетевые интерфейсы ВМ таким образом, чтобы предоставить доступ к сетевым ресурсам виртуальной системы как для компьютера, на котором запущена сама ВМ, так и для компьютеров, находящихся в той же локальной сети.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9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07A6F1-771E-B3DA-3A4E-3641188B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2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9C88F-1B36-298D-3886-D58D6344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44996"/>
            <a:ext cx="5769077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Редактирование файла «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1039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2017</Words>
  <Application>Microsoft Office PowerPoint</Application>
  <PresentationFormat>Широкоэкранный</PresentationFormat>
  <Paragraphs>120</Paragraphs>
  <Slides>54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Тема Office</vt:lpstr>
      <vt:lpstr>Администрирование информационных систем</vt:lpstr>
      <vt:lpstr>Цель работы </vt:lpstr>
      <vt:lpstr>Лабораторная работа 1</vt:lpstr>
      <vt:lpstr>Лабораторная работа 2</vt:lpstr>
      <vt:lpstr>Лабораторная работа 2</vt:lpstr>
      <vt:lpstr>Лабораторная работа 3</vt:lpstr>
      <vt:lpstr>Установка «Virtualbox» и «Linux»</vt:lpstr>
      <vt:lpstr>Настройка сетевых интерфейсов</vt:lpstr>
      <vt:lpstr>Редактирование файла «interfaces»</vt:lpstr>
      <vt:lpstr>«PuTTY»</vt:lpstr>
      <vt:lpstr>Выполнение «ping yandex.ru»</vt:lpstr>
      <vt:lpstr>Завершение настройки ВМ</vt:lpstr>
      <vt:lpstr>Диаграмма БД</vt:lpstr>
      <vt:lpstr>«models_dao.py»</vt:lpstr>
      <vt:lpstr>«CRUD.py»</vt:lpstr>
      <vt:lpstr>«analysus.py» и «monitoring.py»</vt:lpstr>
      <vt:lpstr>«settings.py»</vt:lpstr>
      <vt:lpstr>«application.ini»</vt:lpstr>
      <vt:lpstr>«database.py»</vt:lpstr>
      <vt:lpstr>«requirements.txt»</vt:lpstr>
      <vt:lpstr>«test_db.py»</vt:lpstr>
      <vt:lpstr>Работа с БД</vt:lpstr>
      <vt:lpstr>«*_api.py»</vt:lpstr>
      <vt:lpstr>«authorization.py»</vt:lpstr>
      <vt:lpstr>«main.py»</vt:lpstr>
      <vt:lpstr>«models_dto.py»</vt:lpstr>
      <vt:lpstr>Создание тестового стенда</vt:lpstr>
      <vt:lpstr>Создание тестового стенда</vt:lpstr>
      <vt:lpstr>«Locust»</vt:lpstr>
      <vt:lpstr>«test*.py»</vt:lpstr>
      <vt:lpstr>Пример «GET» запроса</vt:lpstr>
      <vt:lpstr>Пример «PUT» запроса</vt:lpstr>
      <vt:lpstr>Пример «POST» запроса</vt:lpstr>
      <vt:lpstr>Презентация PowerPoint</vt:lpstr>
      <vt:lpstr>Презентация PowerPoint</vt:lpstr>
      <vt:lpstr>Презентация PowerPoint</vt:lpstr>
      <vt:lpstr>Результаты тестирования </vt:lpstr>
      <vt:lpstr>«Node.js» и «React»</vt:lpstr>
      <vt:lpstr>«Node.js» и «React»</vt:lpstr>
      <vt:lpstr>Загрузка файлов на «GitHub»</vt:lpstr>
      <vt:lpstr>«Nginx»</vt:lpstr>
      <vt:lpstr>Выключение «Apache»</vt:lpstr>
      <vt:lpstr>Установка «Nginx»</vt:lpstr>
      <vt:lpstr>Конфигурация</vt:lpstr>
      <vt:lpstr>Скрипты</vt:lpstr>
      <vt:lpstr>Клиентская часть</vt:lpstr>
      <vt:lpstr>Копирование «build»</vt:lpstr>
      <vt:lpstr>Выдача прав</vt:lpstr>
      <vt:lpstr>Авторизация</vt:lpstr>
      <vt:lpstr>Блок «Компании»</vt:lpstr>
      <vt:lpstr>Блок «События»</vt:lpstr>
      <vt:lpstr>Блок «Показания» (таблица)</vt:lpstr>
      <vt:lpstr>Блок «Показания» (график)</vt:lpstr>
      <vt:lpstr>Вывод</vt:lpstr>
    </vt:vector>
  </TitlesOfParts>
  <Company>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 Sharigin</dc:creator>
  <cp:lastModifiedBy>Maxim Sharigin</cp:lastModifiedBy>
  <cp:revision>6</cp:revision>
  <dcterms:created xsi:type="dcterms:W3CDTF">2025-12-25T10:00:40Z</dcterms:created>
  <dcterms:modified xsi:type="dcterms:W3CDTF">2025-12-26T09:51:09Z</dcterms:modified>
</cp:coreProperties>
</file>